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1132" r:id="rId2"/>
    <p:sldId id="1146" r:id="rId3"/>
    <p:sldId id="1275" r:id="rId4"/>
    <p:sldId id="1353" r:id="rId5"/>
    <p:sldId id="1355" r:id="rId6"/>
    <p:sldId id="1160" r:id="rId7"/>
    <p:sldId id="1357" r:id="rId8"/>
    <p:sldId id="1360" r:id="rId9"/>
    <p:sldId id="1365" r:id="rId10"/>
    <p:sldId id="1279" r:id="rId11"/>
    <p:sldId id="1424" r:id="rId12"/>
    <p:sldId id="1167" r:id="rId13"/>
    <p:sldId id="1281" r:id="rId14"/>
    <p:sldId id="1234" r:id="rId15"/>
    <p:sldId id="1233" r:id="rId16"/>
    <p:sldId id="1209" r:id="rId17"/>
    <p:sldId id="1363" r:id="rId18"/>
    <p:sldId id="1282" r:id="rId19"/>
    <p:sldId id="1211" r:id="rId20"/>
    <p:sldId id="1243" r:id="rId21"/>
    <p:sldId id="1245" r:id="rId22"/>
    <p:sldId id="1426" r:id="rId23"/>
    <p:sldId id="1427" r:id="rId24"/>
    <p:sldId id="1428" r:id="rId25"/>
    <p:sldId id="1367" r:id="rId26"/>
    <p:sldId id="1429" r:id="rId27"/>
    <p:sldId id="1297" r:id="rId28"/>
    <p:sldId id="1370" r:id="rId29"/>
    <p:sldId id="1104" r:id="rId30"/>
    <p:sldId id="1110" r:id="rId31"/>
    <p:sldId id="1373" r:id="rId32"/>
    <p:sldId id="1305" r:id="rId33"/>
    <p:sldId id="1381" r:id="rId34"/>
    <p:sldId id="1401" r:id="rId35"/>
    <p:sldId id="1307" r:id="rId36"/>
    <p:sldId id="1308" r:id="rId37"/>
    <p:sldId id="1318" r:id="rId38"/>
    <p:sldId id="1377" r:id="rId39"/>
    <p:sldId id="1380" r:id="rId40"/>
    <p:sldId id="1430" r:id="rId41"/>
    <p:sldId id="987" r:id="rId42"/>
    <p:sldId id="992" r:id="rId43"/>
    <p:sldId id="1383" r:id="rId44"/>
    <p:sldId id="1403" r:id="rId45"/>
    <p:sldId id="895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5430">
          <p15:clr>
            <a:srgbClr val="A4A3A4"/>
          </p15:clr>
        </p15:guide>
        <p15:guide id="7" orient="horz" pos="300" userDrawn="1">
          <p15:clr>
            <a:srgbClr val="A4A3A4"/>
          </p15:clr>
        </p15:guide>
        <p15:guide id="8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400"/>
    <a:srgbClr val="749BCA"/>
    <a:srgbClr val="B40000"/>
    <a:srgbClr val="F2EC00"/>
    <a:srgbClr val="81A042"/>
    <a:srgbClr val="91B44A"/>
    <a:srgbClr val="9ABB59"/>
    <a:srgbClr val="DDE208"/>
    <a:srgbClr val="FFF905"/>
    <a:srgbClr val="C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howGuides="1">
      <p:cViewPr>
        <p:scale>
          <a:sx n="70" d="100"/>
          <a:sy n="70" d="100"/>
        </p:scale>
        <p:origin x="-1830" y="-378"/>
      </p:cViewPr>
      <p:guideLst>
        <p:guide orient="horz" pos="2160"/>
        <p:guide orient="horz" pos="1480"/>
        <p:guide orient="horz" pos="2840"/>
        <p:guide pos="4694"/>
        <p:guide pos="204"/>
        <p:guide pos="476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DE35C4BF-E66A-4161-B4F0-FF78C58C9714}" type="datetimeFigureOut">
              <a:rPr lang="it-IT" smtClean="0"/>
              <a:pPr/>
              <a:t>06/04/2017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F27E8B4B-61D1-439E-B3C3-C9A9143927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14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5E9A5360-6F58-49E3-9C99-841139C4C983}" type="datetimeFigureOut">
              <a:rPr lang="it-IT" smtClean="0"/>
              <a:pPr/>
              <a:t>06/04/2017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160A770-7A43-4724-A283-1288C0681C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16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Rivedere logo con + contrasto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417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Diapo passaggio scalette?</a:t>
            </a:r>
            <a:r>
              <a:rPr lang="it-IT" baseline="0" dirty="0" smtClean="0"/>
              <a:t> STI  </a:t>
            </a:r>
            <a:r>
              <a:rPr lang="it-IT" baseline="0" dirty="0" err="1" smtClean="0"/>
              <a:t>Sexual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violence</a:t>
            </a:r>
            <a:r>
              <a:rPr lang="it-IT" baseline="0" dirty="0" smtClean="0"/>
              <a:t> Access to </a:t>
            </a:r>
            <a:r>
              <a:rPr lang="it-IT" baseline="0" dirty="0" err="1" smtClean="0"/>
              <a:t>contraception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Abortion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Maternal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infant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health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34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344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344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Aggiustare testo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038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Sistemare inglese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723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Aggiugnere</a:t>
            </a:r>
            <a:r>
              <a:rPr lang="it-IT" dirty="0" smtClean="0"/>
              <a:t> sotto cartina </a:t>
            </a:r>
            <a:r>
              <a:rPr lang="it-IT" dirty="0" err="1" smtClean="0"/>
              <a:t>italia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439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itchFamily="34" charset="0"/>
                <a:cs typeface="Arial" pitchFamily="34" charset="0"/>
              </a:rPr>
              <a:t>Fare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il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riquadro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sotto con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questo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stile,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vedere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ombre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sulle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righe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rosse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2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Aggiungere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punti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altri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dati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mancanti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27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Aggiungere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punti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altri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dati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mancanti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27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Cartina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mondo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canada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australia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altLang="en-US" baseline="0" dirty="0" err="1" smtClean="0">
                <a:latin typeface="Arial" pitchFamily="34" charset="0"/>
                <a:cs typeface="Arial" pitchFamily="34" charset="0"/>
              </a:rPr>
              <a:t>danimarca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Allineare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I + E I – (SIN) E I NUMERI TUTTI A DESTRA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45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27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Bambino </a:t>
            </a:r>
            <a:r>
              <a:rPr lang="en-GB" dirty="0" err="1" smtClean="0"/>
              <a:t>morto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>
                <a:solidFill>
                  <a:prstClr val="black"/>
                </a:solidFill>
              </a:rPr>
              <a:pPr/>
              <a:t>29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99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Rendere</a:t>
            </a:r>
            <a:r>
              <a:rPr lang="it-IT" baseline="0" dirty="0" smtClean="0"/>
              <a:t> più generali le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potential</a:t>
            </a:r>
            <a:r>
              <a:rPr lang="it-IT" baseline="0" dirty="0" smtClean="0"/>
              <a:t> policy </a:t>
            </a:r>
            <a:r>
              <a:rPr lang="it-IT" baseline="0" dirty="0" err="1" smtClean="0"/>
              <a:t>options</a:t>
            </a:r>
            <a:r>
              <a:rPr lang="it-IT" baseline="0" dirty="0" smtClean="0"/>
              <a:t>, verificare se ci sono dati sul 2016. Vedere slide che erano state eliminate dalla </a:t>
            </a:r>
            <a:r>
              <a:rPr lang="it-IT" baseline="0" dirty="0" err="1" smtClean="0"/>
              <a:t>ppt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660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Rivedere</a:t>
            </a:r>
            <a:r>
              <a:rPr lang="en-GB" baseline="0" dirty="0" smtClean="0"/>
              <a:t> fascia </a:t>
            </a:r>
            <a:r>
              <a:rPr lang="en-GB" baseline="0" dirty="0" err="1" smtClean="0"/>
              <a:t>azzurra</a:t>
            </a:r>
            <a:r>
              <a:rPr lang="en-GB" baseline="0" dirty="0" smtClean="0"/>
              <a:t>, extra challenges </a:t>
            </a:r>
            <a:r>
              <a:rPr lang="en-GB" baseline="0" dirty="0" err="1" smtClean="0"/>
              <a:t>più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grande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riga</a:t>
            </a:r>
            <a:r>
              <a:rPr lang="en-GB" baseline="0" dirty="0" smtClean="0"/>
              <a:t> sola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517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Provare a fare</a:t>
            </a:r>
            <a:r>
              <a:rPr lang="it-IT" baseline="0" dirty="0" smtClean="0"/>
              <a:t> a scritte azzurre con riquadri e scritte.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979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Provare a fare</a:t>
            </a:r>
            <a:r>
              <a:rPr lang="it-IT" baseline="0" dirty="0" smtClean="0"/>
              <a:t> a scritte azzurre con riquadri e scritte.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979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Provare a fare</a:t>
            </a:r>
            <a:r>
              <a:rPr lang="it-IT" baseline="0" dirty="0" smtClean="0"/>
              <a:t> a scritte azzurre con riquadri e scritte.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410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Provare a fare</a:t>
            </a:r>
            <a:r>
              <a:rPr lang="it-IT" baseline="0" dirty="0" smtClean="0"/>
              <a:t> a scritte azzurre con riquadri e scritte.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979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Provare a fare</a:t>
            </a:r>
            <a:r>
              <a:rPr lang="it-IT" baseline="0" dirty="0" smtClean="0"/>
              <a:t> a scritte azzurre con riquadri e scritte.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979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Provare a fare</a:t>
            </a:r>
            <a:r>
              <a:rPr lang="it-IT" baseline="0" dirty="0" smtClean="0"/>
              <a:t> a scritte azzurre con riquadri e scritte.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>
                <a:solidFill>
                  <a:prstClr val="black"/>
                </a:solidFill>
              </a:rPr>
              <a:pPr/>
              <a:t>37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7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Allineare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I + E I – (SIN) E I NUMERI TUTTI A DESTRA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85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Aumento</a:t>
            </a:r>
            <a:r>
              <a:rPr lang="en-GB" dirty="0" smtClean="0"/>
              <a:t> </a:t>
            </a:r>
            <a:r>
              <a:rPr lang="en-GB" dirty="0" err="1" smtClean="0"/>
              <a:t>interlinea</a:t>
            </a:r>
            <a:r>
              <a:rPr lang="en-GB" dirty="0" smtClean="0"/>
              <a:t> </a:t>
            </a:r>
            <a:r>
              <a:rPr lang="en-GB" dirty="0" err="1" smtClean="0"/>
              <a:t>sopra</a:t>
            </a:r>
            <a:r>
              <a:rPr lang="en-GB" dirty="0" smtClean="0"/>
              <a:t> e </a:t>
            </a:r>
            <a:r>
              <a:rPr lang="en-GB" dirty="0" err="1" smtClean="0"/>
              <a:t>carattere</a:t>
            </a:r>
            <a:r>
              <a:rPr lang="en-GB" dirty="0" smtClean="0"/>
              <a:t> o </a:t>
            </a:r>
            <a:r>
              <a:rPr lang="en-GB" dirty="0" err="1" smtClean="0"/>
              <a:t>su</a:t>
            </a:r>
            <a:r>
              <a:rPr lang="en-GB" dirty="0" smtClean="0"/>
              <a:t> 3 </a:t>
            </a:r>
            <a:r>
              <a:rPr lang="en-GB" dirty="0" err="1" smtClean="0"/>
              <a:t>righe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0460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Rivedere interlinea provare due fasce. Immagine sovrapposizione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>
                <a:solidFill>
                  <a:prstClr val="black"/>
                </a:solidFill>
              </a:rPr>
              <a:pPr/>
              <a:t>39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8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3C01F-2430-4E14-9C17-BB5A33A0B822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468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Allineare</a:t>
            </a:r>
            <a:r>
              <a:rPr lang="en-GB" altLang="en-US" baseline="0" dirty="0" smtClean="0">
                <a:latin typeface="Arial" pitchFamily="34" charset="0"/>
                <a:cs typeface="Arial" pitchFamily="34" charset="0"/>
              </a:rPr>
              <a:t> I + E I – (SIN) E I NUMERI TUTTI A DESTRA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9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Sottolineare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stati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8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Sottolineare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stati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8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848"/>
            <a:r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Migration and Women Health Workers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9A4A5-0AF1-4101-AFB0-1294EE35554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Sottolineare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err="1" smtClean="0">
                <a:latin typeface="Arial" pitchFamily="34" charset="0"/>
                <a:cs typeface="Arial" pitchFamily="34" charset="0"/>
              </a:rPr>
              <a:t>stati</a:t>
            </a:r>
            <a:endParaRPr lang="en-GB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8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Immagine </a:t>
            </a:r>
            <a:r>
              <a:rPr lang="it-IT" dirty="0" err="1" smtClean="0"/>
              <a:t>philadeplhia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A770-7A43-4724-A283-1288C0681C7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19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5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9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3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7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5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8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5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http://www.google.it/url?sa=i&amp;rct=j&amp;q=&amp;esrc=s&amp;source=images&amp;cd=&amp;cad=rja&amp;uact=8&amp;ved=0ahUKEwjDoZaf_YzQAhVMVRQKHdI6Du8QjRwIBw&amp;url=http://www.gruppoeuropa.net/it/news/separati-dopo-lo-sbarco-mamma-e-figlio-eritrei-tornano-a-vivere-insieme/&amp;bvm=bv.137132246,d.d24&amp;psig=AFQjCNHPWDCTWZze21KUaflG-ZA1iK-biA&amp;ust=147827596150577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7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7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7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7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7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hdphoto6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7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microsoft.com/office/2007/relationships/hdphoto" Target="../media/hdphoto6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31640" y="5490961"/>
            <a:ext cx="6472238" cy="41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54" tIns="46777" rIns="89954" bIns="46777">
            <a:spAutoFit/>
          </a:bodyPr>
          <a:lstStyle/>
          <a:p>
            <a:pPr algn="ctr" defTabSz="447675">
              <a:lnSpc>
                <a:spcPct val="70000"/>
              </a:lnSpc>
              <a:spcBef>
                <a:spcPts val="1625"/>
              </a:spcBef>
              <a:buClr>
                <a:srgbClr val="FFFFFF"/>
              </a:buClr>
              <a:tabLst>
                <a:tab pos="0" algn="l"/>
                <a:tab pos="912813" algn="l"/>
                <a:tab pos="1827213" algn="l"/>
                <a:tab pos="2741613" algn="l"/>
                <a:tab pos="3654425" algn="l"/>
                <a:tab pos="4568825" algn="l"/>
                <a:tab pos="5483225" algn="l"/>
                <a:tab pos="6396038" algn="l"/>
                <a:tab pos="7310438" algn="l"/>
                <a:tab pos="8224838" algn="l"/>
                <a:tab pos="9139238" algn="l"/>
                <a:tab pos="10052050" algn="l"/>
              </a:tabLst>
              <a:defRPr/>
            </a:pPr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Chiara Benedetto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397768" y="2708920"/>
            <a:ext cx="8348464" cy="1666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 smtClean="0">
                <a:ln w="18000">
                  <a:noFill/>
                  <a:prstDash val="solid"/>
                  <a:miter lim="800000"/>
                </a:ln>
                <a:solidFill>
                  <a:srgbClr val="920000"/>
                </a:solidFill>
              </a:rPr>
              <a:t>Better Health for Migrant Women</a:t>
            </a:r>
          </a:p>
          <a:p>
            <a:r>
              <a:rPr lang="en-US" altLang="it-IT" sz="2800" b="1" dirty="0" smtClean="0">
                <a:ln w="18000">
                  <a:noFill/>
                  <a:prstDash val="solid"/>
                  <a:miter lim="800000"/>
                </a:ln>
                <a:solidFill>
                  <a:srgbClr val="920000"/>
                </a:solidFill>
              </a:rPr>
              <a:t>Why and How funders could make the difference</a:t>
            </a:r>
            <a:endParaRPr lang="en-US" altLang="it-IT" sz="2800" b="1" dirty="0">
              <a:ln w="18000">
                <a:noFill/>
                <a:prstDash val="solid"/>
                <a:miter lim="800000"/>
              </a:ln>
              <a:solidFill>
                <a:srgbClr val="92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9656" r="64471" b="76521"/>
          <a:stretch/>
        </p:blipFill>
        <p:spPr bwMode="auto">
          <a:xfrm>
            <a:off x="3306515" y="116632"/>
            <a:ext cx="583748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1403648" y="1647850"/>
            <a:ext cx="7920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5" descr="Risultati immagini per città della salute e della scie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785167" y="1561611"/>
            <a:ext cx="3111867" cy="238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393" tIns="45697" rIns="91393" bIns="45697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sz="1600" b="1" dirty="0" smtClean="0">
                <a:solidFill>
                  <a:srgbClr val="920000"/>
                </a:solidFill>
              </a:rPr>
              <a:t>6 APRIL 2017</a:t>
            </a:r>
            <a:endParaRPr lang="it-IT" sz="1600" b="1" dirty="0">
              <a:solidFill>
                <a:srgbClr val="92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67597" y="5851948"/>
            <a:ext cx="2588144" cy="241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7675">
              <a:lnSpc>
                <a:spcPct val="70000"/>
              </a:lnSpc>
              <a:spcBef>
                <a:spcPts val="1625"/>
              </a:spcBef>
              <a:buClr>
                <a:srgbClr val="FFFFFF"/>
              </a:buClr>
              <a:tabLst>
                <a:tab pos="0" algn="l"/>
                <a:tab pos="912813" algn="l"/>
                <a:tab pos="1827213" algn="l"/>
                <a:tab pos="2741613" algn="l"/>
                <a:tab pos="3654425" algn="l"/>
                <a:tab pos="4568825" algn="l"/>
                <a:tab pos="5483225" algn="l"/>
                <a:tab pos="6396038" algn="l"/>
                <a:tab pos="7310438" algn="l"/>
                <a:tab pos="8224838" algn="l"/>
                <a:tab pos="9139238" algn="l"/>
                <a:tab pos="10052050" algn="l"/>
              </a:tabLst>
              <a:defRPr/>
            </a:pPr>
            <a:r>
              <a:rPr lang="it-IT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MD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PhD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FRCOG, </a:t>
            </a:r>
            <a:r>
              <a:rPr lang="it-IT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FCNGOF</a:t>
            </a:r>
            <a:r>
              <a:rPr lang="it-IT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FEBCOG</a:t>
            </a:r>
          </a:p>
        </p:txBody>
      </p:sp>
      <p:cxnSp>
        <p:nvCxnSpPr>
          <p:cNvPr id="15" name="Connettore 1 14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-204997" y="1556791"/>
            <a:ext cx="9348997" cy="523979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60377" y="19285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Migrant mortality in </a:t>
            </a:r>
            <a:r>
              <a:rPr lang="en-US" altLang="en-US" sz="2800" b="1" dirty="0">
                <a:solidFill>
                  <a:srgbClr val="920000"/>
                </a:solidFill>
              </a:rPr>
              <a:t>Europe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70045" y="2493175"/>
            <a:ext cx="9109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Compared to the local-born populations, mortality due to </a:t>
            </a:r>
          </a:p>
          <a:p>
            <a:pPr algn="just"/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</a:rPr>
              <a:t>infectious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</a:rPr>
              <a:t>diseases,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mainly </a:t>
            </a: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</a:rPr>
              <a:t>tuberculosis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and </a:t>
            </a: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</a:rPr>
              <a:t>HIV/AIDS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,</a:t>
            </a: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is </a:t>
            </a: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</a:rPr>
              <a:t>higher </a:t>
            </a:r>
          </a:p>
          <a:p>
            <a:pPr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for most migrant populations, as is </a:t>
            </a:r>
            <a:r>
              <a:rPr lang="en-US" sz="2400" b="1" dirty="0" smtClean="0">
                <a:solidFill>
                  <a:prstClr val="white">
                    <a:lumMod val="50000"/>
                  </a:prstClr>
                </a:solidFill>
              </a:rPr>
              <a:t>homicide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51520" y="54336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800" b="1" dirty="0">
              <a:solidFill>
                <a:srgbClr val="B40000"/>
              </a:solidFill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7" y="4365104"/>
            <a:ext cx="2542913" cy="143038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1008" y="4401268"/>
            <a:ext cx="1780214" cy="1548012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86207" y="909639"/>
            <a:ext cx="2667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920000"/>
                </a:solidFill>
              </a:rPr>
              <a:t>BY CAUSE of DEATH</a:t>
            </a:r>
          </a:p>
        </p:txBody>
      </p:sp>
      <p:pic>
        <p:nvPicPr>
          <p:cNvPr id="13" name="Picture 2" descr="Risultati immagini per homic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34" y="4432220"/>
            <a:ext cx="2586964" cy="14450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5148064" y="346304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Ikram</a:t>
            </a:r>
            <a:r>
              <a:rPr lang="it-IT" dirty="0"/>
              <a:t> et al  </a:t>
            </a:r>
            <a:r>
              <a:rPr lang="it-IT" dirty="0" err="1"/>
              <a:t>Eur</a:t>
            </a:r>
            <a:r>
              <a:rPr lang="it-IT" dirty="0"/>
              <a:t> J </a:t>
            </a:r>
            <a:r>
              <a:rPr lang="it-IT" dirty="0" err="1"/>
              <a:t>Epidemiol</a:t>
            </a:r>
            <a:r>
              <a:rPr lang="it-IT" dirty="0"/>
              <a:t> 2016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543512" y="764704"/>
            <a:ext cx="264571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Denmark</a:t>
            </a:r>
            <a:r>
              <a:rPr lang="it-IT" dirty="0"/>
              <a:t>, </a:t>
            </a:r>
            <a:r>
              <a:rPr lang="it-IT" dirty="0" err="1"/>
              <a:t>England</a:t>
            </a:r>
            <a:r>
              <a:rPr lang="it-IT" dirty="0"/>
              <a:t>-Wales, France</a:t>
            </a:r>
          </a:p>
          <a:p>
            <a:r>
              <a:rPr lang="it-IT" dirty="0"/>
              <a:t>Netherlands, Scotland, </a:t>
            </a:r>
            <a:r>
              <a:rPr lang="it-IT" dirty="0" err="1"/>
              <a:t>Spain</a:t>
            </a:r>
            <a:endParaRPr lang="it-IT" dirty="0"/>
          </a:p>
        </p:txBody>
      </p:sp>
      <p:cxnSp>
        <p:nvCxnSpPr>
          <p:cNvPr id="20" name="Connettore 1 19"/>
          <p:cNvCxnSpPr/>
          <p:nvPr/>
        </p:nvCxnSpPr>
        <p:spPr>
          <a:xfrm>
            <a:off x="4572000" y="754971"/>
            <a:ext cx="6660696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9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-216532" y="2133600"/>
            <a:ext cx="9577064" cy="345564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4178" y="3182426"/>
            <a:ext cx="7018265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prstClr val="white">
                    <a:lumMod val="50000"/>
                  </a:prstClr>
                </a:solidFill>
              </a:rPr>
              <a:t>Sexually transmitted infection</a:t>
            </a:r>
            <a:endParaRPr lang="en-GB" alt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179" y="2528244"/>
            <a:ext cx="5080003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prstClr val="white">
                    <a:lumMod val="50000"/>
                  </a:prstClr>
                </a:solidFill>
              </a:rPr>
              <a:t>Sexual Violence</a:t>
            </a:r>
            <a:endParaRPr lang="en-GB" alt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4179" y="3836608"/>
            <a:ext cx="6010152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prstClr val="white">
                    <a:lumMod val="50000"/>
                  </a:prstClr>
                </a:solidFill>
              </a:rPr>
              <a:t>Contraception</a:t>
            </a:r>
            <a:endParaRPr lang="en-GB" alt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4178" y="4490790"/>
            <a:ext cx="5184576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smtClean="0">
                <a:solidFill>
                  <a:prstClr val="white">
                    <a:lumMod val="50000"/>
                  </a:prstClr>
                </a:solidFill>
              </a:rPr>
              <a:t>Maternal and Infant Health</a:t>
            </a:r>
            <a:endParaRPr lang="en-GB" alt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5256120" y="754971"/>
            <a:ext cx="6660696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60377" y="19285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Sexual and Reproductive Health</a:t>
            </a:r>
            <a:endParaRPr lang="en-US" altLang="en-US" sz="2800" b="1" dirty="0">
              <a:solidFill>
                <a:srgbClr val="920000"/>
              </a:solidFill>
            </a:endParaRPr>
          </a:p>
        </p:txBody>
      </p:sp>
      <p:pic>
        <p:nvPicPr>
          <p:cNvPr id="1026" name="Picture 2" descr="Risultati immagini per africana gravi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8"/>
          <a:stretch/>
        </p:blipFill>
        <p:spPr bwMode="auto">
          <a:xfrm flipH="1">
            <a:off x="5652120" y="3507840"/>
            <a:ext cx="3178693" cy="251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252536" y="4181738"/>
            <a:ext cx="9577064" cy="223224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204997" y="1628800"/>
            <a:ext cx="9577064" cy="223224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331735" y="188640"/>
            <a:ext cx="5104361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>
                <a:ln w="18000">
                  <a:noFill/>
                  <a:prstDash val="solid"/>
                  <a:miter lim="800000"/>
                </a:ln>
                <a:solidFill>
                  <a:srgbClr val="920000"/>
                </a:solidFill>
              </a:rPr>
              <a:t>Sexual violence</a:t>
            </a:r>
            <a:endParaRPr lang="en-GB" altLang="en-US" b="1" dirty="0">
              <a:ln w="18000">
                <a:noFill/>
                <a:prstDash val="solid"/>
                <a:miter lim="800000"/>
              </a:ln>
              <a:solidFill>
                <a:srgbClr val="92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98758" y="2074203"/>
            <a:ext cx="84937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7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Migrants of reproductive age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in the </a:t>
            </a:r>
            <a:r>
              <a:rPr lang="en-GB" sz="1700" b="1" i="1" dirty="0">
                <a:solidFill>
                  <a:prstClr val="white">
                    <a:lumMod val="50000"/>
                  </a:prstClr>
                </a:solidFill>
              </a:rPr>
              <a:t>WHO European Region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are </a:t>
            </a:r>
            <a:r>
              <a:rPr lang="en-GB" sz="1700" b="1" i="1" dirty="0">
                <a:solidFill>
                  <a:prstClr val="white">
                    <a:lumMod val="50000"/>
                  </a:prstClr>
                </a:solidFill>
              </a:rPr>
              <a:t>twice to three times </a:t>
            </a:r>
            <a:endParaRPr lang="en-GB" sz="1700" b="1" i="1" dirty="0" smtClean="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r>
              <a:rPr lang="en-GB" sz="1700" b="1" i="1" dirty="0" smtClean="0">
                <a:solidFill>
                  <a:prstClr val="white">
                    <a:lumMod val="50000"/>
                  </a:prstClr>
                </a:solidFill>
              </a:rPr>
              <a:t>more </a:t>
            </a:r>
            <a:r>
              <a:rPr lang="en-GB" sz="1700" b="1" i="1" dirty="0">
                <a:solidFill>
                  <a:prstClr val="white">
                    <a:lumMod val="50000"/>
                  </a:prstClr>
                </a:solidFill>
              </a:rPr>
              <a:t>at risk of </a:t>
            </a:r>
            <a:r>
              <a:rPr lang="en-GB" sz="1700" b="1" i="1" dirty="0" smtClean="0">
                <a:solidFill>
                  <a:prstClr val="white">
                    <a:lumMod val="50000"/>
                  </a:prstClr>
                </a:solidFill>
              </a:rPr>
              <a:t>sexual violence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than the general population, with 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migration-related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professionals, other nationals in migration centres and workplace superiors 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accounting for </a:t>
            </a:r>
          </a:p>
          <a:p>
            <a:pPr algn="just"/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up to 25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% of the 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perpetrators</a:t>
            </a:r>
            <a:endParaRPr lang="en-GB" sz="1700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2" descr="Risultati immagini per w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51" y="3068886"/>
            <a:ext cx="846861" cy="7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6920968" y="3269148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100" i="1" dirty="0">
                <a:solidFill>
                  <a:schemeClr val="bg1">
                    <a:lumMod val="50000"/>
                  </a:schemeClr>
                </a:solidFill>
              </a:rPr>
              <a:t>HEALTH EVIDENCE NETWORK SYNTHESIS REPORT 45 (2016)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364019" y="5045695"/>
            <a:ext cx="88475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Sub-Saharan 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migrant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women in transit from Morocco to Europe were interviewed: 45% of them reported cases of sexual 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violence, predominantly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gang 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rape and/or sexual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exploitation.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500725" y="5997775"/>
            <a:ext cx="364872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Keygnaert</a:t>
            </a:r>
            <a:r>
              <a:rPr lang="it-IT" dirty="0"/>
              <a:t> et al  </a:t>
            </a:r>
            <a:r>
              <a:rPr lang="it-IT" dirty="0" err="1"/>
              <a:t>Globalization</a:t>
            </a:r>
            <a:r>
              <a:rPr lang="it-IT" dirty="0"/>
              <a:t> and </a:t>
            </a:r>
            <a:r>
              <a:rPr lang="it-IT" dirty="0" err="1"/>
              <a:t>Heath</a:t>
            </a:r>
            <a:r>
              <a:rPr lang="it-IT" dirty="0"/>
              <a:t> 2014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84820" y="4719522"/>
            <a:ext cx="217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“Migrants in Transit”</a:t>
            </a:r>
            <a:endParaRPr lang="it-IT" b="1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4139952" y="754972"/>
            <a:ext cx="7776864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4181738"/>
            <a:ext cx="9163096" cy="223224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Fumetto 3 25"/>
          <p:cNvSpPr/>
          <p:nvPr/>
        </p:nvSpPr>
        <p:spPr>
          <a:xfrm>
            <a:off x="4828741" y="908721"/>
            <a:ext cx="4280333" cy="2951614"/>
          </a:xfrm>
          <a:prstGeom prst="wedgeEllipseCallout">
            <a:avLst>
              <a:gd name="adj1" fmla="val -56912"/>
              <a:gd name="adj2" fmla="val 6712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F7F7F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331735" y="188640"/>
            <a:ext cx="5104361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>
                <a:ln w="18000">
                  <a:noFill/>
                  <a:prstDash val="solid"/>
                  <a:miter lim="800000"/>
                </a:ln>
                <a:solidFill>
                  <a:srgbClr val="920000"/>
                </a:solidFill>
              </a:rPr>
              <a:t>Sexual violence</a:t>
            </a:r>
            <a:endParaRPr lang="en-GB" altLang="en-US" b="1" dirty="0">
              <a:ln w="18000">
                <a:noFill/>
                <a:prstDash val="solid"/>
                <a:miter lim="800000"/>
              </a:ln>
              <a:solidFill>
                <a:srgbClr val="92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64019" y="5045695"/>
            <a:ext cx="88475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Sub-Saharan 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migrant women in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transit from Morocco to Europe were interviewed: 45% of them reported cases of sexual violence 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predominantly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gang 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rape and/or sexual </a:t>
            </a:r>
            <a:r>
              <a:rPr lang="en-GB" sz="1700" i="1" dirty="0">
                <a:solidFill>
                  <a:prstClr val="white">
                    <a:lumMod val="50000"/>
                  </a:prstClr>
                </a:solidFill>
              </a:rPr>
              <a:t>exploitation.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514373" y="5997775"/>
            <a:ext cx="364872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Keygnaert</a:t>
            </a:r>
            <a:r>
              <a:rPr lang="it-IT" dirty="0"/>
              <a:t> et al  </a:t>
            </a:r>
            <a:r>
              <a:rPr lang="it-IT" dirty="0" err="1"/>
              <a:t>Globalization</a:t>
            </a:r>
            <a:r>
              <a:rPr lang="it-IT" dirty="0"/>
              <a:t> and </a:t>
            </a:r>
            <a:r>
              <a:rPr lang="it-IT" dirty="0" err="1"/>
              <a:t>Heath</a:t>
            </a:r>
            <a:r>
              <a:rPr lang="it-IT" dirty="0"/>
              <a:t> 2014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84820" y="4719522"/>
            <a:ext cx="217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“Migrants in Transit”</a:t>
            </a:r>
            <a:endParaRPr lang="it-IT" b="1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4139952" y="754972"/>
            <a:ext cx="7776864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" name="Gruppo 20"/>
          <p:cNvGrpSpPr/>
          <p:nvPr/>
        </p:nvGrpSpPr>
        <p:grpSpPr>
          <a:xfrm>
            <a:off x="40426" y="1700808"/>
            <a:ext cx="5184576" cy="2626128"/>
            <a:chOff x="179512" y="3429000"/>
            <a:chExt cx="5004048" cy="28803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" name="Fumetto 3 21"/>
            <p:cNvSpPr/>
            <p:nvPr/>
          </p:nvSpPr>
          <p:spPr>
            <a:xfrm>
              <a:off x="179512" y="3429000"/>
              <a:ext cx="5004048" cy="2880320"/>
            </a:xfrm>
            <a:prstGeom prst="wedgeEllipseCallou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7F7F7F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85385" y="3981845"/>
              <a:ext cx="4115712" cy="1637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i="1" dirty="0">
                  <a:solidFill>
                    <a:srgbClr val="7F7F7F"/>
                  </a:solidFill>
                </a:rPr>
                <a:t>“He brought me to this man who gave me water, </a:t>
              </a:r>
              <a:r>
                <a:rPr lang="en-US" sz="1500" i="1" dirty="0" smtClean="0">
                  <a:solidFill>
                    <a:srgbClr val="7F7F7F"/>
                  </a:solidFill>
                </a:rPr>
                <a:t>food  </a:t>
              </a:r>
              <a:r>
                <a:rPr lang="en-US" sz="1500" i="1" dirty="0">
                  <a:solidFill>
                    <a:srgbClr val="7F7F7F"/>
                  </a:solidFill>
                </a:rPr>
                <a:t>and a shower. Then he told me that </a:t>
              </a:r>
              <a:r>
                <a:rPr lang="en-US" sz="1500" i="1" dirty="0" smtClean="0">
                  <a:solidFill>
                    <a:srgbClr val="7F7F7F"/>
                  </a:solidFill>
                </a:rPr>
                <a:t>he  </a:t>
              </a:r>
              <a:r>
                <a:rPr lang="en-US" sz="1500" i="1" dirty="0">
                  <a:solidFill>
                    <a:srgbClr val="7F7F7F"/>
                  </a:solidFill>
                </a:rPr>
                <a:t>helped many migrants, but that I would need to work like the others. I asked what I would do: he told me to be a prostitute and he would take the money.” </a:t>
              </a:r>
              <a:endParaRPr lang="en-US" sz="1500" i="1" dirty="0" smtClean="0">
                <a:solidFill>
                  <a:srgbClr val="7F7F7F"/>
                </a:solidFill>
              </a:endParaRPr>
            </a:p>
            <a:p>
              <a:r>
                <a:rPr lang="en-US" sz="1600" b="1" i="1" dirty="0">
                  <a:solidFill>
                    <a:srgbClr val="7F7F7F"/>
                  </a:solidFill>
                </a:rPr>
                <a:t>	</a:t>
              </a:r>
              <a:endParaRPr lang="it-IT" sz="1600" b="1" i="1" dirty="0">
                <a:solidFill>
                  <a:srgbClr val="7F7F7F"/>
                </a:solidFill>
              </a:endParaRPr>
            </a:p>
          </p:txBody>
        </p:sp>
      </p:grpSp>
      <p:sp>
        <p:nvSpPr>
          <p:cNvPr id="25" name="Rettangolo 24"/>
          <p:cNvSpPr/>
          <p:nvPr/>
        </p:nvSpPr>
        <p:spPr>
          <a:xfrm>
            <a:off x="5368653" y="1539237"/>
            <a:ext cx="33798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7F7F7F"/>
                </a:solidFill>
              </a:rPr>
              <a:t>“They </a:t>
            </a:r>
            <a:r>
              <a:rPr lang="en-GB" sz="1600" i="1" dirty="0" smtClean="0">
                <a:solidFill>
                  <a:srgbClr val="7F7F7F"/>
                </a:solidFill>
              </a:rPr>
              <a:t>took  </a:t>
            </a:r>
            <a:r>
              <a:rPr lang="en-GB" sz="1600" i="1" dirty="0">
                <a:solidFill>
                  <a:srgbClr val="7F7F7F"/>
                </a:solidFill>
              </a:rPr>
              <a:t>us to an olive tree field, </a:t>
            </a:r>
            <a:endParaRPr lang="en-GB" sz="1600" i="1" dirty="0" smtClean="0">
              <a:solidFill>
                <a:srgbClr val="7F7F7F"/>
              </a:solidFill>
            </a:endParaRPr>
          </a:p>
          <a:p>
            <a:r>
              <a:rPr lang="en-GB" sz="1600" i="1" dirty="0" smtClean="0">
                <a:solidFill>
                  <a:srgbClr val="7F7F7F"/>
                </a:solidFill>
              </a:rPr>
              <a:t>so </a:t>
            </a:r>
            <a:r>
              <a:rPr lang="en-GB" sz="1600" i="1" dirty="0">
                <a:solidFill>
                  <a:srgbClr val="7F7F7F"/>
                </a:solidFill>
              </a:rPr>
              <a:t>they could do whatever they </a:t>
            </a:r>
            <a:endParaRPr lang="en-GB" sz="1600" i="1" dirty="0" smtClean="0">
              <a:solidFill>
                <a:srgbClr val="7F7F7F"/>
              </a:solidFill>
            </a:endParaRPr>
          </a:p>
          <a:p>
            <a:r>
              <a:rPr lang="en-GB" sz="1600" i="1" dirty="0" smtClean="0">
                <a:solidFill>
                  <a:srgbClr val="7F7F7F"/>
                </a:solidFill>
              </a:rPr>
              <a:t>wanted </a:t>
            </a:r>
            <a:r>
              <a:rPr lang="en-GB" sz="1600" i="1" dirty="0">
                <a:solidFill>
                  <a:srgbClr val="7F7F7F"/>
                </a:solidFill>
              </a:rPr>
              <a:t>with us. They raped us. They </a:t>
            </a:r>
            <a:endParaRPr lang="en-GB" sz="1600" i="1" dirty="0" smtClean="0">
              <a:solidFill>
                <a:srgbClr val="7F7F7F"/>
              </a:solidFill>
            </a:endParaRPr>
          </a:p>
          <a:p>
            <a:r>
              <a:rPr lang="en-GB" sz="1600" i="1" dirty="0" smtClean="0">
                <a:solidFill>
                  <a:srgbClr val="7F7F7F"/>
                </a:solidFill>
              </a:rPr>
              <a:t>were </a:t>
            </a:r>
            <a:r>
              <a:rPr lang="en-GB" sz="1600" i="1" dirty="0">
                <a:solidFill>
                  <a:srgbClr val="7F7F7F"/>
                </a:solidFill>
              </a:rPr>
              <a:t>seven. We were six girls, so you </a:t>
            </a:r>
            <a:endParaRPr lang="en-GB" sz="1600" i="1" dirty="0" smtClean="0">
              <a:solidFill>
                <a:srgbClr val="7F7F7F"/>
              </a:solidFill>
            </a:endParaRPr>
          </a:p>
          <a:p>
            <a:r>
              <a:rPr lang="en-GB" sz="1600" i="1" dirty="0" smtClean="0">
                <a:solidFill>
                  <a:srgbClr val="7F7F7F"/>
                </a:solidFill>
              </a:rPr>
              <a:t>can imagine….” </a:t>
            </a:r>
          </a:p>
          <a:p>
            <a:endParaRPr lang="en-GB" sz="1600" b="1" i="1" dirty="0" smtClean="0">
              <a:solidFill>
                <a:srgbClr val="7F7F7F"/>
              </a:solidFill>
            </a:endParaRPr>
          </a:p>
          <a:p>
            <a:r>
              <a:rPr lang="en-GB" sz="1600" b="1" i="1" dirty="0" smtClean="0">
                <a:solidFill>
                  <a:srgbClr val="7F7F7F"/>
                </a:solidFill>
              </a:rPr>
              <a:t>   </a:t>
            </a:r>
            <a:endParaRPr lang="en-GB" sz="1600" b="1" i="1" dirty="0">
              <a:solidFill>
                <a:srgbClr val="7F7F7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57971" y="3594502"/>
            <a:ext cx="2923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err="1">
                <a:solidFill>
                  <a:srgbClr val="7F7F7F"/>
                </a:solidFill>
              </a:rPr>
              <a:t>Agnès</a:t>
            </a:r>
            <a:r>
              <a:rPr lang="en-US" sz="1600" b="1" i="1" dirty="0">
                <a:solidFill>
                  <a:srgbClr val="7F7F7F"/>
                </a:solidFill>
              </a:rPr>
              <a:t>, a 28 </a:t>
            </a:r>
            <a:r>
              <a:rPr lang="en-US" sz="1600" b="1" i="1" dirty="0" err="1" smtClean="0">
                <a:solidFill>
                  <a:srgbClr val="7F7F7F"/>
                </a:solidFill>
              </a:rPr>
              <a:t>yr</a:t>
            </a:r>
            <a:r>
              <a:rPr lang="en-US" sz="1600" b="1" i="1" dirty="0" smtClean="0">
                <a:solidFill>
                  <a:srgbClr val="7F7F7F"/>
                </a:solidFill>
              </a:rPr>
              <a:t>-old </a:t>
            </a:r>
            <a:r>
              <a:rPr lang="en-US" sz="1600" b="1" i="1" dirty="0">
                <a:solidFill>
                  <a:srgbClr val="7F7F7F"/>
                </a:solidFill>
              </a:rPr>
              <a:t>from Rwanda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5354170" y="2966190"/>
            <a:ext cx="329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7F7F7F"/>
                </a:solidFill>
              </a:rPr>
              <a:t>Beyoncé, a 23 </a:t>
            </a:r>
            <a:r>
              <a:rPr lang="en-GB" sz="1600" b="1" i="1" dirty="0" err="1" smtClean="0">
                <a:solidFill>
                  <a:srgbClr val="7F7F7F"/>
                </a:solidFill>
              </a:rPr>
              <a:t>yr</a:t>
            </a:r>
            <a:r>
              <a:rPr lang="en-GB" sz="1600" b="1" i="1" dirty="0" smtClean="0">
                <a:solidFill>
                  <a:srgbClr val="7F7F7F"/>
                </a:solidFill>
              </a:rPr>
              <a:t>-old </a:t>
            </a:r>
            <a:r>
              <a:rPr lang="en-GB" sz="1600" b="1" i="1" dirty="0">
                <a:solidFill>
                  <a:srgbClr val="7F7F7F"/>
                </a:solidFill>
              </a:rPr>
              <a:t>from Cameroun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2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" t="16697" r="54388" b="40522"/>
          <a:stretch/>
        </p:blipFill>
        <p:spPr bwMode="auto">
          <a:xfrm>
            <a:off x="395288" y="2085189"/>
            <a:ext cx="8425184" cy="44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-216532" y="1279002"/>
            <a:ext cx="9577064" cy="63783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0040" y="137425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Adult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HIV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prevalence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1-49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years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)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, 2015 </a:t>
            </a:r>
            <a:r>
              <a:rPr lang="it-IT" sz="2000" i="1" dirty="0" smtClean="0">
                <a:solidFill>
                  <a:prstClr val="white">
                    <a:lumMod val="50000"/>
                  </a:prstClr>
                </a:solidFill>
              </a:rPr>
              <a:t>by WHO </a:t>
            </a:r>
            <a:r>
              <a:rPr lang="it-IT" sz="2000" i="1" dirty="0" err="1" smtClean="0">
                <a:solidFill>
                  <a:prstClr val="white">
                    <a:lumMod val="50000"/>
                  </a:prstClr>
                </a:solidFill>
              </a:rPr>
              <a:t>region</a:t>
            </a:r>
            <a:endParaRPr lang="it-IT" sz="20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12642" y="196867"/>
            <a:ext cx="662473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920000"/>
                </a:solidFill>
              </a:rPr>
              <a:t>Sexually transmitted </a:t>
            </a:r>
            <a:r>
              <a:rPr lang="en-US" altLang="en-US" sz="3200" b="1" dirty="0" smtClean="0">
                <a:solidFill>
                  <a:srgbClr val="920000"/>
                </a:solidFill>
              </a:rPr>
              <a:t>infections 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793560" y="730797"/>
            <a:ext cx="538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it-I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www.who.org</a:t>
            </a:r>
            <a:endParaRPr lang="it-IT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 descr="Risultati immagini per w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06" y="181081"/>
            <a:ext cx="531350" cy="4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/>
          <p:cNvCxnSpPr/>
          <p:nvPr/>
        </p:nvCxnSpPr>
        <p:spPr>
          <a:xfrm>
            <a:off x="5796136" y="754972"/>
            <a:ext cx="394246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-432556" y="2163920"/>
            <a:ext cx="10009112" cy="2808312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39867" y="2531496"/>
            <a:ext cx="8871709" cy="1147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sexually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active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individuals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COUNTRIES with a HIV RATE of &gt;1% </a:t>
            </a:r>
          </a:p>
          <a:p>
            <a:pPr lvl="0">
              <a:lnSpc>
                <a:spcPts val="2800"/>
              </a:lnSpc>
            </a:pP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should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offered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 SEXUAL HEALTH ASSESSMENT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lnSpc>
                <a:spcPts val="2800"/>
              </a:lnSpc>
            </a:pP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312642" y="196867"/>
            <a:ext cx="662473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920000"/>
                </a:solidFill>
              </a:rPr>
              <a:t>Sexually transmitted </a:t>
            </a:r>
            <a:r>
              <a:rPr lang="en-US" altLang="en-US" sz="3200" b="1" dirty="0" smtClean="0">
                <a:solidFill>
                  <a:srgbClr val="920000"/>
                </a:solidFill>
              </a:rPr>
              <a:t>infections 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829232" y="1135777"/>
            <a:ext cx="538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://www.bashh.org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716016" y="892457"/>
            <a:ext cx="446449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http://www.who.int/mediacentre/factsheets/fs110/en/index.html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5652120" y="754972"/>
            <a:ext cx="408647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16" descr="Risultati immagini per trichomonas vaginali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5"/>
          <a:stretch/>
        </p:blipFill>
        <p:spPr bwMode="auto">
          <a:xfrm>
            <a:off x="5885332" y="5565296"/>
            <a:ext cx="1219198" cy="11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hyfiles.org/shorties/079bact_gene/images/bacteri_oran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576710"/>
            <a:ext cx="2342152" cy="13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isultati immagini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0" t="46450" r="39096" b="12937"/>
          <a:stretch/>
        </p:blipFill>
        <p:spPr bwMode="auto">
          <a:xfrm>
            <a:off x="6345251" y="4258038"/>
            <a:ext cx="1508827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isultati immagini per candida albican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6594">
            <a:off x="7649525" y="5264200"/>
            <a:ext cx="1336363" cy="8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Risultati immagini per sarcoptes scabie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0175">
            <a:off x="7734580" y="5647471"/>
            <a:ext cx="947494" cy="11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tangolo 30"/>
          <p:cNvSpPr/>
          <p:nvPr/>
        </p:nvSpPr>
        <p:spPr>
          <a:xfrm>
            <a:off x="380811" y="3709481"/>
            <a:ext cx="8871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 </a:t>
            </a:r>
            <a:r>
              <a:rPr lang="it-I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high HIV rate </a:t>
            </a:r>
            <a:r>
              <a:rPr lang="it-IT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in a country can be </a:t>
            </a:r>
            <a:r>
              <a:rPr lang="it-IT" sz="20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taken</a:t>
            </a:r>
            <a:r>
              <a:rPr lang="it-IT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as</a:t>
            </a:r>
            <a:r>
              <a:rPr lang="it-IT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an </a:t>
            </a:r>
            <a:r>
              <a:rPr lang="it-IT" sz="20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indicator</a:t>
            </a:r>
            <a:r>
              <a:rPr lang="it-I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of </a:t>
            </a:r>
            <a:r>
              <a:rPr lang="it-IT" sz="20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likely</a:t>
            </a:r>
            <a:r>
              <a:rPr lang="it-I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high </a:t>
            </a:r>
            <a:r>
              <a:rPr lang="it-IT" sz="20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rates</a:t>
            </a:r>
            <a:r>
              <a:rPr lang="it-I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of </a:t>
            </a:r>
            <a:r>
              <a:rPr lang="it-IT" sz="20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other</a:t>
            </a:r>
            <a:r>
              <a:rPr lang="it-I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sexually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transmitted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infections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as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well</a:t>
            </a:r>
            <a:r>
              <a:rPr lang="it-I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</a:p>
          <a:p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66708" y="1614545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BACTERIA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68957" y="2977207"/>
            <a:ext cx="4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Neisseria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gonorrhoeae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78582" y="2551988"/>
            <a:ext cx="3372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Chlamydia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trachomatis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78582" y="2062187"/>
            <a:ext cx="1572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Syphilis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68957" y="4195653"/>
            <a:ext cx="5173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Genital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ulcera by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Haemophilus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ducreyi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68957" y="4643271"/>
            <a:ext cx="6368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Granuloma by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Klebsiella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granulomatis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68957" y="3379352"/>
            <a:ext cx="48126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Gardnerella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vaginalis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Mycoplasma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hominis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endParaRPr lang="it-IT" sz="1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Ureaplasma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urealyticum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Streptococcus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B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endParaRPr lang="it-IT" sz="1400" dirty="0" smtClean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Stafilococcus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aureus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" name="AutoShape 2" descr="Risultati immagini per bact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bacte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Risultati immagini per bacte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756693" y="2551988"/>
            <a:ext cx="4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Human Papilloma 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Virus  (HPV)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756693" y="2062187"/>
            <a:ext cx="3372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HIV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756693" y="2977207"/>
            <a:ext cx="2406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Hepatitis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A,B,C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756693" y="3501008"/>
            <a:ext cx="5173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Herpes Simplex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type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1-2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4756693" y="3989956"/>
            <a:ext cx="6368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HHV-8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Kaposi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Sarcoma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763180" y="4397042"/>
            <a:ext cx="4206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Molluscum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Contagiosum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virus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 </a:t>
            </a:r>
          </a:p>
        </p:txBody>
      </p:sp>
      <p:sp>
        <p:nvSpPr>
          <p:cNvPr id="6" name="AutoShape 10" descr="Risultati immagini per hiv vir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2" descr="Risultati immagini per hiv vir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4716016" y="1614545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VIRUSES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766708" y="5375851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PROTOZOA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766708" y="5981532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Thricomonas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Vaginalis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1040" name="Picture 16" descr="Risultati immagini per trichomonas vaginali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5"/>
          <a:stretch/>
        </p:blipFill>
        <p:spPr bwMode="auto">
          <a:xfrm>
            <a:off x="2195736" y="5122297"/>
            <a:ext cx="857794" cy="7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3347864" y="537321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MYCOSIS 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6012160" y="5363277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PARASITES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347864" y="5981532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Candida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Albicans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6012160" y="5981532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Pediculosis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6012160" y="6289575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Scabies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1026" name="Picture 2" descr="http://whyfiles.org/shorties/079bact_gene/images/bacteri_oran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70324"/>
            <a:ext cx="1626863" cy="9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0" t="46450" r="39096" b="12937"/>
          <a:stretch/>
        </p:blipFill>
        <p:spPr bwMode="auto">
          <a:xfrm>
            <a:off x="7420799" y="1533525"/>
            <a:ext cx="1101600" cy="13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candida albica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26" y="5189445"/>
            <a:ext cx="1071566" cy="71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isultati immagini per sarcoptes scabie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49782"/>
            <a:ext cx="1337571" cy="16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"/>
          <p:cNvSpPr txBox="1">
            <a:spLocks noChangeArrowheads="1"/>
          </p:cNvSpPr>
          <p:nvPr/>
        </p:nvSpPr>
        <p:spPr>
          <a:xfrm>
            <a:off x="312642" y="196867"/>
            <a:ext cx="662473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920000"/>
                </a:solidFill>
              </a:rPr>
              <a:t>Sexually transmitted </a:t>
            </a:r>
            <a:r>
              <a:rPr lang="en-US" altLang="en-US" sz="3200" b="1" dirty="0" smtClean="0">
                <a:solidFill>
                  <a:srgbClr val="920000"/>
                </a:solidFill>
              </a:rPr>
              <a:t>infections 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cxnSp>
        <p:nvCxnSpPr>
          <p:cNvPr id="51" name="Connettore 1 50"/>
          <p:cNvCxnSpPr/>
          <p:nvPr/>
        </p:nvCxnSpPr>
        <p:spPr>
          <a:xfrm>
            <a:off x="5652120" y="754972"/>
            <a:ext cx="408647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3829232" y="1135777"/>
            <a:ext cx="538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://www.bashh.org</a:t>
            </a:r>
          </a:p>
        </p:txBody>
      </p:sp>
      <p:sp>
        <p:nvSpPr>
          <p:cNvPr id="54" name="Rettangolo 53"/>
          <p:cNvSpPr/>
          <p:nvPr/>
        </p:nvSpPr>
        <p:spPr>
          <a:xfrm>
            <a:off x="4716016" y="892457"/>
            <a:ext cx="446449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http://www.who.int/mediacentre/factsheets/fs110/en/index.html</a:t>
            </a:r>
          </a:p>
        </p:txBody>
      </p:sp>
    </p:spTree>
    <p:extLst>
      <p:ext uri="{BB962C8B-B14F-4D97-AF65-F5344CB8AC3E}">
        <p14:creationId xmlns:p14="http://schemas.microsoft.com/office/powerpoint/2010/main" val="15873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66708" y="1614545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BACTERIA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68957" y="2977207"/>
            <a:ext cx="4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Neisseria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gonorrhoeae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78582" y="2551988"/>
            <a:ext cx="3372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Chlamydia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trachomatis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78582" y="2062187"/>
            <a:ext cx="1572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Syphilis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" name="AutoShape 2" descr="Risultati immagini per bact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bacte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Risultati immagini per bacte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0" descr="Risultati immagini per hiv vir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2" descr="Risultati immagini per hiv vir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756693" y="2062187"/>
            <a:ext cx="3372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HIV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716016" y="1614545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VIRUSES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2" name="Picture 2" descr="http://whyfiles.org/shorties/079bact_gene/images/bacteri_oran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70324"/>
            <a:ext cx="1626863" cy="9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isultati immagin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0" t="46450" r="39096" b="12937"/>
          <a:stretch/>
        </p:blipFill>
        <p:spPr bwMode="auto">
          <a:xfrm>
            <a:off x="7420799" y="1533525"/>
            <a:ext cx="1101600" cy="13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ccia a destra 34"/>
          <p:cNvSpPr/>
          <p:nvPr/>
        </p:nvSpPr>
        <p:spPr>
          <a:xfrm>
            <a:off x="268077" y="2047200"/>
            <a:ext cx="456435" cy="300919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>
            <a:off x="268077" y="2533376"/>
            <a:ext cx="456435" cy="300919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destra 37"/>
          <p:cNvSpPr/>
          <p:nvPr/>
        </p:nvSpPr>
        <p:spPr>
          <a:xfrm>
            <a:off x="268077" y="2992416"/>
            <a:ext cx="456435" cy="300919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>
            <a:off x="4297616" y="2047200"/>
            <a:ext cx="456435" cy="300919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312642" y="196867"/>
            <a:ext cx="662473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920000"/>
                </a:solidFill>
              </a:rPr>
              <a:t>Sexually transmitted </a:t>
            </a:r>
            <a:r>
              <a:rPr lang="en-US" altLang="en-US" sz="3200" b="1" dirty="0" smtClean="0">
                <a:solidFill>
                  <a:srgbClr val="920000"/>
                </a:solidFill>
              </a:rPr>
              <a:t>infections 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cxnSp>
        <p:nvCxnSpPr>
          <p:cNvPr id="44" name="Connettore 1 43"/>
          <p:cNvCxnSpPr/>
          <p:nvPr/>
        </p:nvCxnSpPr>
        <p:spPr>
          <a:xfrm>
            <a:off x="5652120" y="754972"/>
            <a:ext cx="408647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3829232" y="1135777"/>
            <a:ext cx="538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://www.bashh.org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4716016" y="892457"/>
            <a:ext cx="446449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http://www.who.int/mediacentre/factsheets/fs110/en/index.html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-252536" y="3573015"/>
            <a:ext cx="9577064" cy="2664297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307851" y="3861048"/>
            <a:ext cx="8482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 smtClean="0">
                <a:solidFill>
                  <a:prstClr val="white">
                    <a:lumMod val="50000"/>
                  </a:prstClr>
                </a:solidFill>
              </a:rPr>
              <a:t>Therefore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it-IT" sz="2000" b="1" dirty="0" err="1">
                <a:solidFill>
                  <a:prstClr val="white">
                    <a:lumMod val="50000"/>
                  </a:prstClr>
                </a:solidFill>
              </a:rPr>
              <a:t>sexually</a:t>
            </a:r>
            <a:r>
              <a:rPr lang="it-IT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>
                <a:solidFill>
                  <a:prstClr val="white">
                    <a:lumMod val="50000"/>
                  </a:prstClr>
                </a:solidFill>
              </a:rPr>
              <a:t>active</a:t>
            </a:r>
            <a:r>
              <a:rPr lang="it-IT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>
                <a:solidFill>
                  <a:prstClr val="white">
                    <a:lumMod val="50000"/>
                  </a:prstClr>
                </a:solidFill>
              </a:rPr>
              <a:t>individuals</a:t>
            </a:r>
            <a:r>
              <a:rPr lang="it-IT" sz="2000" b="1" dirty="0">
                <a:solidFill>
                  <a:prstClr val="white">
                    <a:lumMod val="50000"/>
                  </a:prstClr>
                </a:solidFill>
              </a:rPr>
              <a:t> from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countries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at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risk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white">
                    <a:lumMod val="50000"/>
                  </a:prstClr>
                </a:solidFill>
              </a:rPr>
              <a:t>should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be </a:t>
            </a:r>
            <a:r>
              <a:rPr lang="it-IT" sz="2000" b="1" dirty="0" err="1">
                <a:solidFill>
                  <a:prstClr val="white">
                    <a:lumMod val="50000"/>
                  </a:prstClr>
                </a:solidFill>
              </a:rPr>
              <a:t>screened</a:t>
            </a:r>
            <a:r>
              <a:rPr lang="it-IT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>
                <a:solidFill>
                  <a:prstClr val="white">
                    <a:lumMod val="50000"/>
                  </a:prstClr>
                </a:solidFill>
              </a:rPr>
              <a:t>at</a:t>
            </a:r>
            <a:r>
              <a:rPr lang="it-IT" sz="2000" b="1" dirty="0">
                <a:solidFill>
                  <a:prstClr val="white">
                    <a:lumMod val="50000"/>
                  </a:prstClr>
                </a:solidFill>
              </a:rPr>
              <a:t> a minimum 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with </a:t>
            </a:r>
            <a:r>
              <a:rPr lang="it-IT" sz="2000" dirty="0" err="1">
                <a:solidFill>
                  <a:prstClr val="white">
                    <a:lumMod val="50000"/>
                  </a:prstClr>
                </a:solidFill>
              </a:rPr>
              <a:t>blood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 err="1">
                <a:solidFill>
                  <a:prstClr val="white">
                    <a:lumMod val="50000"/>
                  </a:prstClr>
                </a:solidFill>
              </a:rPr>
              <a:t>tests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 for </a:t>
            </a:r>
            <a:r>
              <a:rPr lang="it-IT" sz="2000" b="1" dirty="0">
                <a:solidFill>
                  <a:prstClr val="white">
                    <a:lumMod val="50000"/>
                  </a:prstClr>
                </a:solidFill>
              </a:rPr>
              <a:t>HIV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 and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Syphilis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and </a:t>
            </a:r>
            <a:r>
              <a:rPr lang="it-IT" sz="2000" dirty="0" err="1" smtClean="0">
                <a:solidFill>
                  <a:prstClr val="white">
                    <a:lumMod val="50000"/>
                  </a:prstClr>
                </a:solidFill>
              </a:rPr>
              <a:t>urinary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 err="1">
                <a:solidFill>
                  <a:prstClr val="white">
                    <a:lumMod val="50000"/>
                  </a:prstClr>
                </a:solidFill>
              </a:rPr>
              <a:t>tests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it-IT" sz="2000" dirty="0" smtClean="0">
              <a:solidFill>
                <a:prstClr val="white">
                  <a:lumMod val="50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for </a:t>
            </a:r>
            <a:r>
              <a:rPr lang="it-IT" sz="2000" b="1" dirty="0" err="1">
                <a:solidFill>
                  <a:prstClr val="white">
                    <a:lumMod val="50000"/>
                  </a:prstClr>
                </a:solidFill>
              </a:rPr>
              <a:t>Chlamydia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 err="1">
                <a:solidFill>
                  <a:prstClr val="white">
                    <a:lumMod val="50000"/>
                  </a:prstClr>
                </a:solidFill>
              </a:rPr>
              <a:t>trachomatis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 and </a:t>
            </a:r>
            <a:r>
              <a:rPr lang="it-IT" sz="2000" b="1" dirty="0">
                <a:solidFill>
                  <a:prstClr val="white">
                    <a:lumMod val="50000"/>
                  </a:prstClr>
                </a:solidFill>
              </a:rPr>
              <a:t>Neisseria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gonorrhoea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it-IT" sz="2000" dirty="0" err="1" smtClean="0">
                <a:solidFill>
                  <a:prstClr val="white">
                    <a:lumMod val="50000"/>
                  </a:prstClr>
                </a:solidFill>
              </a:rPr>
              <a:t>even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white">
                    <a:lumMod val="50000"/>
                  </a:prstClr>
                </a:solidFill>
              </a:rPr>
              <a:t>if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white">
                    <a:lumMod val="50000"/>
                  </a:prstClr>
                </a:solidFill>
              </a:rPr>
              <a:t>they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do </a:t>
            </a:r>
            <a:r>
              <a:rPr lang="it-IT" sz="2000" dirty="0" err="1" smtClean="0">
                <a:solidFill>
                  <a:prstClr val="white">
                    <a:lumMod val="50000"/>
                  </a:prstClr>
                </a:solidFill>
              </a:rPr>
              <a:t>not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white">
                    <a:lumMod val="50000"/>
                  </a:prstClr>
                </a:solidFill>
              </a:rPr>
              <a:t>have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white">
                    <a:lumMod val="50000"/>
                  </a:prstClr>
                </a:solidFill>
              </a:rPr>
              <a:t>symptoms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. </a:t>
            </a:r>
            <a:endParaRPr lang="it-IT" sz="2000" dirty="0"/>
          </a:p>
        </p:txBody>
      </p:sp>
      <p:pic>
        <p:nvPicPr>
          <p:cNvPr id="24" name="Picture 2" descr="http://images.guff.com/gallery/image/sti-testing-and-treatmen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2E3E8"/>
              </a:clrFrom>
              <a:clrTo>
                <a:srgbClr val="E2E3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83" y="5085184"/>
            <a:ext cx="245872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766708" y="1614545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BACTERIA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68957" y="2977207"/>
            <a:ext cx="4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Neisseria </a:t>
            </a: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gonorrhoeae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78582" y="2551988"/>
            <a:ext cx="3372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Chlamydia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trachomatis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78582" y="2062187"/>
            <a:ext cx="1572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Syphilis</a:t>
            </a:r>
            <a:endParaRPr lang="en-GB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" name="AutoShape 2" descr="Risultati immagini per bact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bacte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Risultati immagini per bacte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756693" y="2551988"/>
            <a:ext cx="4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Human Papilloma 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Virus  (HPV)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756693" y="2062187"/>
            <a:ext cx="3372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HIV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756693" y="2977207"/>
            <a:ext cx="2406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Hepatitis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A,B,C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6" name="AutoShape 10" descr="Risultati immagini per hiv vir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2" descr="Risultati immagini per hiv vir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4716016" y="1614545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VIRUSES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766708" y="5981532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Thricomonas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Vaginalis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1040" name="Picture 16" descr="Risultati immagini per trichomonas vaginali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5"/>
          <a:stretch/>
        </p:blipFill>
        <p:spPr bwMode="auto">
          <a:xfrm>
            <a:off x="2195736" y="5122297"/>
            <a:ext cx="857794" cy="7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3347864" y="537321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MYCOSIS 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6012160" y="5363277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PARASITES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347864" y="5981532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Candida </a:t>
            </a: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Albicans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6012160" y="5981532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Pediculosis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6012160" y="6289575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Scabies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pic>
        <p:nvPicPr>
          <p:cNvPr id="1026" name="Picture 2" descr="http://whyfiles.org/shorties/079bact_gene/images/bacteri_oran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70324"/>
            <a:ext cx="1626863" cy="9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0" t="46450" r="39096" b="12937"/>
          <a:stretch/>
        </p:blipFill>
        <p:spPr bwMode="auto">
          <a:xfrm>
            <a:off x="7420799" y="1533525"/>
            <a:ext cx="1101600" cy="13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candida albica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26" y="5189445"/>
            <a:ext cx="1071566" cy="71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isultati immagini per sarcoptes scabie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49782"/>
            <a:ext cx="1337571" cy="16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"/>
          <p:cNvSpPr txBox="1">
            <a:spLocks noChangeArrowheads="1"/>
          </p:cNvSpPr>
          <p:nvPr/>
        </p:nvSpPr>
        <p:spPr>
          <a:xfrm>
            <a:off x="312642" y="196867"/>
            <a:ext cx="662473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920000"/>
                </a:solidFill>
              </a:rPr>
              <a:t>Sexually transmitted </a:t>
            </a:r>
            <a:r>
              <a:rPr lang="en-US" altLang="en-US" sz="3200" b="1" dirty="0" smtClean="0">
                <a:solidFill>
                  <a:srgbClr val="920000"/>
                </a:solidFill>
              </a:rPr>
              <a:t>infections 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cxnSp>
        <p:nvCxnSpPr>
          <p:cNvPr id="51" name="Connettore 1 50"/>
          <p:cNvCxnSpPr/>
          <p:nvPr/>
        </p:nvCxnSpPr>
        <p:spPr>
          <a:xfrm>
            <a:off x="5652120" y="754972"/>
            <a:ext cx="408647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3829232" y="1135777"/>
            <a:ext cx="538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://www.bashh.org</a:t>
            </a:r>
          </a:p>
        </p:txBody>
      </p:sp>
      <p:sp>
        <p:nvSpPr>
          <p:cNvPr id="54" name="Rettangolo 53"/>
          <p:cNvSpPr/>
          <p:nvPr/>
        </p:nvSpPr>
        <p:spPr>
          <a:xfrm>
            <a:off x="4716016" y="892457"/>
            <a:ext cx="446449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http://www.who.int/mediacentre/factsheets/fs110/en/index.html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-252536" y="3332354"/>
            <a:ext cx="9577064" cy="1618694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430844" y="3539624"/>
            <a:ext cx="82145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solidFill>
                  <a:prstClr val="white">
                    <a:lumMod val="50000"/>
                  </a:prstClr>
                </a:solidFill>
              </a:rPr>
              <a:t>Moreover, all sexually active individuals, should be given </a:t>
            </a:r>
            <a:r>
              <a:rPr lang="en-GB" sz="2200" b="1" dirty="0" smtClean="0">
                <a:solidFill>
                  <a:prstClr val="white">
                    <a:lumMod val="50000"/>
                  </a:prstClr>
                </a:solidFill>
              </a:rPr>
              <a:t>advice</a:t>
            </a:r>
            <a:r>
              <a:rPr lang="en-GB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2200" b="1" dirty="0" smtClean="0">
                <a:solidFill>
                  <a:prstClr val="white">
                    <a:lumMod val="50000"/>
                  </a:prstClr>
                </a:solidFill>
              </a:rPr>
              <a:t>on safer sex, contraception and screening for cervical cancer </a:t>
            </a:r>
            <a:r>
              <a:rPr lang="en-GB" sz="2200" dirty="0" smtClean="0">
                <a:solidFill>
                  <a:prstClr val="white">
                    <a:lumMod val="50000"/>
                  </a:prstClr>
                </a:solidFill>
              </a:rPr>
              <a:t>which is caused by some types of human papilloma viruses. </a:t>
            </a:r>
            <a:endParaRPr lang="en-GB" sz="2200" dirty="0"/>
          </a:p>
        </p:txBody>
      </p:sp>
      <p:sp>
        <p:nvSpPr>
          <p:cNvPr id="33" name="Rettangolo 32"/>
          <p:cNvSpPr/>
          <p:nvPr/>
        </p:nvSpPr>
        <p:spPr>
          <a:xfrm>
            <a:off x="766708" y="5375851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PROTOZOA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/>
          <p:cNvSpPr/>
          <p:nvPr/>
        </p:nvSpPr>
        <p:spPr>
          <a:xfrm>
            <a:off x="-225240" y="4121784"/>
            <a:ext cx="9577064" cy="1899504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AutoShape 2" descr="Risultati immagini per bact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sultati immagini per bacter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Risultati immagini per bacter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0" descr="Risultati immagini per hiv vir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2" descr="Risultati immagini per hiv vir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321499" y="4255928"/>
            <a:ext cx="85846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dirty="0" smtClean="0">
                <a:solidFill>
                  <a:prstClr val="white">
                    <a:lumMod val="50000"/>
                  </a:prstClr>
                </a:solidFill>
              </a:rPr>
              <a:t>Primary prevention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of some serious consequences of sexually transmitted infections should, therefore, include </a:t>
            </a:r>
            <a:r>
              <a:rPr lang="en-GB" sz="2000" b="1" dirty="0" smtClean="0">
                <a:solidFill>
                  <a:prstClr val="white">
                    <a:lumMod val="50000"/>
                  </a:prstClr>
                </a:solidFill>
              </a:rPr>
              <a:t>VACCINES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, for </a:t>
            </a:r>
            <a:r>
              <a:rPr lang="en-GB" sz="2000" b="1" dirty="0" smtClean="0">
                <a:solidFill>
                  <a:prstClr val="white">
                    <a:lumMod val="50000"/>
                  </a:prstClr>
                </a:solidFill>
              </a:rPr>
              <a:t>human papilloma viruses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and also for </a:t>
            </a:r>
            <a:r>
              <a:rPr lang="en-GB" sz="2000" b="1" dirty="0" smtClean="0">
                <a:solidFill>
                  <a:prstClr val="white">
                    <a:lumMod val="50000"/>
                  </a:prstClr>
                </a:solidFill>
              </a:rPr>
              <a:t>hepatitis B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. </a:t>
            </a:r>
            <a:endParaRPr lang="en-GB" sz="2000" dirty="0"/>
          </a:p>
        </p:txBody>
      </p:sp>
      <p:pic>
        <p:nvPicPr>
          <p:cNvPr id="23" name="Picture 2" descr="Risultati immagini per vaccin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246133"/>
            <a:ext cx="2825296" cy="21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4756693" y="2551988"/>
            <a:ext cx="48126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Human Papilloma 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Virus  (HPV)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4756693" y="2990855"/>
            <a:ext cx="2406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Hepatitis</a:t>
            </a:r>
            <a:r>
              <a:rPr lang="it-IT" sz="14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it-IT" sz="14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A , B, C</a:t>
            </a:r>
            <a:endParaRPr lang="it-IT" sz="1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4716016" y="1614545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VIRUSES</a:t>
            </a:r>
            <a:endParaRPr lang="it-IT" sz="1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Freccia a destra 32"/>
          <p:cNvSpPr/>
          <p:nvPr/>
        </p:nvSpPr>
        <p:spPr>
          <a:xfrm>
            <a:off x="4283968" y="2551256"/>
            <a:ext cx="456435" cy="300919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/>
          <p:cNvSpPr/>
          <p:nvPr/>
        </p:nvSpPr>
        <p:spPr>
          <a:xfrm>
            <a:off x="4283968" y="3010296"/>
            <a:ext cx="456435" cy="300919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4" descr="Risultati immagin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0" t="46450" r="39096" b="12937"/>
          <a:stretch/>
        </p:blipFill>
        <p:spPr bwMode="auto">
          <a:xfrm>
            <a:off x="7420799" y="1533525"/>
            <a:ext cx="1101600" cy="13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4"/>
          <p:cNvSpPr txBox="1">
            <a:spLocks noChangeArrowheads="1"/>
          </p:cNvSpPr>
          <p:nvPr/>
        </p:nvSpPr>
        <p:spPr>
          <a:xfrm>
            <a:off x="312642" y="196867"/>
            <a:ext cx="662473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solidFill>
                  <a:srgbClr val="920000"/>
                </a:solidFill>
              </a:rPr>
              <a:t>Sexually transmitted </a:t>
            </a:r>
            <a:r>
              <a:rPr lang="en-US" altLang="en-US" sz="3200" b="1" dirty="0" smtClean="0">
                <a:solidFill>
                  <a:srgbClr val="920000"/>
                </a:solidFill>
              </a:rPr>
              <a:t>infections 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cxnSp>
        <p:nvCxnSpPr>
          <p:cNvPr id="37" name="Connettore 1 36"/>
          <p:cNvCxnSpPr/>
          <p:nvPr/>
        </p:nvCxnSpPr>
        <p:spPr>
          <a:xfrm>
            <a:off x="5652120" y="754972"/>
            <a:ext cx="4086476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ttangolo 38"/>
          <p:cNvSpPr/>
          <p:nvPr/>
        </p:nvSpPr>
        <p:spPr>
          <a:xfrm>
            <a:off x="3829232" y="1135777"/>
            <a:ext cx="538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://www.bashh.org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4716016" y="892457"/>
            <a:ext cx="446449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http://www.who.int/mediacentre/factsheets/fs110/en/index.html</a:t>
            </a:r>
          </a:p>
        </p:txBody>
      </p:sp>
      <p:sp>
        <p:nvSpPr>
          <p:cNvPr id="5" name="Ovale 4"/>
          <p:cNvSpPr/>
          <p:nvPr/>
        </p:nvSpPr>
        <p:spPr>
          <a:xfrm>
            <a:off x="5755748" y="3017557"/>
            <a:ext cx="184404" cy="28107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79512" y="476672"/>
            <a:ext cx="878497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it-IT" sz="3000" b="1" dirty="0" smtClean="0">
                <a:solidFill>
                  <a:srgbClr val="920000"/>
                </a:solidFill>
              </a:rPr>
              <a:t>MIGRANT</a:t>
            </a:r>
            <a:r>
              <a:rPr lang="en-US" altLang="it-IT" sz="3000" b="1" dirty="0" smtClean="0">
                <a:solidFill>
                  <a:srgbClr val="B40000"/>
                </a:solidFill>
              </a:rPr>
              <a:t> </a:t>
            </a:r>
            <a:r>
              <a:rPr lang="en-US" altLang="it-IT" sz="3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women may belong to various </a:t>
            </a:r>
            <a:r>
              <a:rPr lang="en-US" altLang="it-IT" sz="3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subgroups</a:t>
            </a:r>
            <a:r>
              <a:rPr lang="en-US" altLang="it-IT" sz="3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altLang="it-IT" sz="3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often with </a:t>
            </a:r>
            <a:r>
              <a:rPr lang="en-US" altLang="it-IT" sz="3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differing health needs </a:t>
            </a:r>
            <a:r>
              <a:rPr lang="en-US" altLang="it-IT" sz="3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and </a:t>
            </a:r>
            <a:r>
              <a:rPr lang="en-US" altLang="it-IT" sz="3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health</a:t>
            </a:r>
            <a:endParaRPr lang="en-US" altLang="it-IT" sz="3000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912768" cy="57563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4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-287940" y="1741449"/>
            <a:ext cx="10009112" cy="1471527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371754" y="4149080"/>
            <a:ext cx="10009112" cy="187220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50824" y="1988839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igrant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women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have a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lower rate of contraceptive use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non-migrant women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16916" y="4382682"/>
            <a:ext cx="867486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ontraceptive information </a:t>
            </a: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migrants  that addresses </a:t>
            </a: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existing knowledge gaps and other culturally relevant </a:t>
            </a: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concerns </a:t>
            </a:r>
            <a:r>
              <a:rPr lang="en-US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needs to be </a:t>
            </a: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nhanced</a:t>
            </a:r>
            <a:endParaRPr lang="en-GB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162072" y="2735341"/>
            <a:ext cx="7063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LC </a:t>
            </a:r>
            <a:r>
              <a:rPr lang="en-US" sz="1100" i="1" dirty="0" err="1">
                <a:solidFill>
                  <a:prstClr val="white">
                    <a:lumMod val="50000"/>
                  </a:prstClr>
                </a:solidFill>
              </a:rPr>
              <a:t>Poncet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 et al. </a:t>
            </a:r>
            <a:r>
              <a:rPr lang="en-US" sz="1100" i="1" dirty="0" err="1">
                <a:solidFill>
                  <a:prstClr val="white">
                    <a:lumMod val="50000"/>
                  </a:prstClr>
                </a:solidFill>
              </a:rPr>
              <a:t>Eur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 J </a:t>
            </a:r>
            <a:r>
              <a:rPr lang="en-US" sz="1100" i="1" dirty="0" err="1">
                <a:solidFill>
                  <a:prstClr val="white">
                    <a:lumMod val="50000"/>
                  </a:prstClr>
                </a:solidFill>
              </a:rPr>
              <a:t>Contracept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100" i="1" dirty="0" err="1">
                <a:solidFill>
                  <a:prstClr val="white">
                    <a:lumMod val="50000"/>
                  </a:prstClr>
                </a:solidFill>
              </a:rPr>
              <a:t>Reprod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 Health Care (2013); E </a:t>
            </a:r>
            <a:r>
              <a:rPr lang="en-US" sz="1100" i="1" dirty="0" err="1">
                <a:solidFill>
                  <a:prstClr val="white">
                    <a:lumMod val="50000"/>
                  </a:prstClr>
                </a:solidFill>
              </a:rPr>
              <a:t>Wiebe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. Can </a:t>
            </a:r>
            <a:r>
              <a:rPr lang="en-US" sz="1100" i="1" dirty="0" err="1">
                <a:solidFill>
                  <a:prstClr val="white">
                    <a:lumMod val="50000"/>
                  </a:prstClr>
                </a:solidFill>
              </a:rPr>
              <a:t>Fam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 Physician (2013); G </a:t>
            </a:r>
            <a:r>
              <a:rPr lang="en-US" sz="1100" i="1" dirty="0" err="1">
                <a:solidFill>
                  <a:prstClr val="white">
                    <a:lumMod val="50000"/>
                  </a:prstClr>
                </a:solidFill>
              </a:rPr>
              <a:t>Omland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. BJOG (2014)</a:t>
            </a:r>
            <a:endParaRPr lang="it-IT" sz="11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998377" y="5543654"/>
            <a:ext cx="22541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E </a:t>
            </a:r>
            <a:r>
              <a:rPr lang="en-US" sz="1100" i="1" dirty="0" err="1">
                <a:solidFill>
                  <a:prstClr val="white">
                    <a:lumMod val="50000"/>
                  </a:prstClr>
                </a:solidFill>
              </a:rPr>
              <a:t>Wiebe</a:t>
            </a:r>
            <a:r>
              <a:rPr lang="en-US" sz="1100" i="1" dirty="0">
                <a:solidFill>
                  <a:prstClr val="white">
                    <a:lumMod val="50000"/>
                  </a:prstClr>
                </a:solidFill>
              </a:rPr>
              <a:t>. Can Fam Physician (2013</a:t>
            </a:r>
            <a:r>
              <a:rPr lang="en-US" sz="1100" i="1" dirty="0" smtClean="0">
                <a:solidFill>
                  <a:prstClr val="white">
                    <a:lumMod val="50000"/>
                  </a:prstClr>
                </a:solidFill>
              </a:rPr>
              <a:t>) </a:t>
            </a:r>
            <a:endParaRPr lang="it-IT" sz="11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73426" y="202810"/>
            <a:ext cx="5882750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solidFill>
                  <a:srgbClr val="920000"/>
                </a:solidFill>
              </a:rPr>
              <a:t>Contraception </a:t>
            </a:r>
            <a:r>
              <a:rPr lang="en-US" altLang="en-US" sz="3600" b="1" dirty="0" smtClean="0">
                <a:solidFill>
                  <a:srgbClr val="920000"/>
                </a:solidFill>
              </a:rPr>
              <a:t>use</a:t>
            </a:r>
            <a:endParaRPr lang="en-US" altLang="en-US" sz="3600" b="1" dirty="0">
              <a:solidFill>
                <a:srgbClr val="920000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3995936" y="754972"/>
            <a:ext cx="574266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-287940" y="1628800"/>
            <a:ext cx="10009112" cy="3384375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51520" y="4941168"/>
            <a:ext cx="8605878" cy="1165802"/>
            <a:chOff x="273428" y="4581128"/>
            <a:chExt cx="7385329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ttangolo 18"/>
            <p:cNvSpPr/>
            <p:nvPr/>
          </p:nvSpPr>
          <p:spPr>
            <a:xfrm>
              <a:off x="273428" y="4581128"/>
              <a:ext cx="7385329" cy="864096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8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it-IT" sz="20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362157" y="4751379"/>
              <a:ext cx="6264233" cy="524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i="1" dirty="0" smtClean="0">
                  <a:solidFill>
                    <a:prstClr val="white">
                      <a:lumMod val="50000"/>
                    </a:prstClr>
                  </a:solidFill>
                </a:rPr>
                <a:t>The </a:t>
              </a:r>
              <a:r>
                <a:rPr lang="en-US" sz="2000" b="1" i="1" dirty="0" smtClean="0">
                  <a:solidFill>
                    <a:prstClr val="white">
                      <a:lumMod val="50000"/>
                    </a:prstClr>
                  </a:solidFill>
                </a:rPr>
                <a:t>use </a:t>
              </a:r>
              <a:r>
                <a:rPr lang="en-US" sz="2000" b="1" i="1" dirty="0">
                  <a:solidFill>
                    <a:prstClr val="white">
                      <a:lumMod val="50000"/>
                    </a:prstClr>
                  </a:solidFill>
                </a:rPr>
                <a:t>of effective contraceptives in the postpartum period </a:t>
              </a:r>
              <a:r>
                <a:rPr lang="en-US" sz="2000" i="1" dirty="0" smtClean="0">
                  <a:solidFill>
                    <a:prstClr val="white">
                      <a:lumMod val="50000"/>
                    </a:prstClr>
                  </a:solidFill>
                </a:rPr>
                <a:t>is </a:t>
              </a:r>
              <a:r>
                <a:rPr lang="en-US" sz="2000" b="1" i="1" dirty="0" smtClean="0">
                  <a:solidFill>
                    <a:prstClr val="white">
                      <a:lumMod val="50000"/>
                    </a:prstClr>
                  </a:solidFill>
                </a:rPr>
                <a:t>similar </a:t>
              </a:r>
              <a:r>
                <a:rPr lang="en-US" sz="20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(65%)</a:t>
              </a:r>
              <a:r>
                <a:rPr lang="en-U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i="1" dirty="0">
                  <a:solidFill>
                    <a:prstClr val="white">
                      <a:lumMod val="50000"/>
                    </a:prstClr>
                  </a:solidFill>
                </a:rPr>
                <a:t>between </a:t>
              </a:r>
              <a:r>
                <a:rPr lang="en-US" sz="2000" i="1" dirty="0" smtClean="0">
                  <a:solidFill>
                    <a:prstClr val="white">
                      <a:lumMod val="50000"/>
                    </a:prstClr>
                  </a:solidFill>
                </a:rPr>
                <a:t>country born </a:t>
              </a:r>
              <a:r>
                <a:rPr lang="en-US" sz="2000" i="1" dirty="0">
                  <a:solidFill>
                    <a:prstClr val="white">
                      <a:lumMod val="50000"/>
                    </a:prstClr>
                  </a:solidFill>
                </a:rPr>
                <a:t>I</a:t>
              </a:r>
              <a:r>
                <a:rPr lang="en-US" sz="2000" i="1" dirty="0" smtClean="0">
                  <a:solidFill>
                    <a:prstClr val="white">
                      <a:lumMod val="50000"/>
                    </a:prstClr>
                  </a:solidFill>
                </a:rPr>
                <a:t>talians </a:t>
              </a:r>
              <a:r>
                <a:rPr lang="en-US" sz="2000" i="1" dirty="0">
                  <a:solidFill>
                    <a:prstClr val="white">
                      <a:lumMod val="50000"/>
                    </a:prstClr>
                  </a:solidFill>
                </a:rPr>
                <a:t>and </a:t>
              </a:r>
              <a:r>
                <a:rPr lang="en-US" sz="2000" i="1" dirty="0" smtClean="0">
                  <a:solidFill>
                    <a:prstClr val="white">
                      <a:lumMod val="50000"/>
                    </a:prstClr>
                  </a:solidFill>
                </a:rPr>
                <a:t>migrants</a:t>
              </a:r>
              <a:endParaRPr lang="it-IT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301756" y="1827407"/>
            <a:ext cx="86238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b="1" dirty="0">
                <a:solidFill>
                  <a:prstClr val="white">
                    <a:lumMod val="50000"/>
                  </a:prstClr>
                </a:solidFill>
              </a:rPr>
              <a:t>Health professionals should take every </a:t>
            </a:r>
            <a:r>
              <a:rPr lang="en-US" sz="2200" b="1" dirty="0" smtClean="0">
                <a:solidFill>
                  <a:prstClr val="white">
                    <a:lumMod val="50000"/>
                  </a:prstClr>
                </a:solidFill>
              </a:rPr>
              <a:t>opportunity, 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such as during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pregnancy, childbirth and puerperium to provide information and counselling 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to </a:t>
            </a:r>
            <a:r>
              <a:rPr lang="en-US" sz="2200" b="1" dirty="0">
                <a:solidFill>
                  <a:prstClr val="white">
                    <a:lumMod val="50000"/>
                  </a:prstClr>
                </a:solidFill>
              </a:rPr>
              <a:t>improve knowledge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and </a:t>
            </a:r>
            <a:r>
              <a:rPr lang="en-US" sz="2200" b="1" dirty="0">
                <a:solidFill>
                  <a:prstClr val="white">
                    <a:lumMod val="50000"/>
                  </a:prstClr>
                </a:solidFill>
              </a:rPr>
              <a:t>awareness of </a:t>
            </a:r>
            <a:r>
              <a:rPr lang="en-US" sz="2200" b="1" dirty="0" smtClean="0">
                <a:solidFill>
                  <a:prstClr val="white">
                    <a:lumMod val="50000"/>
                  </a:prstClr>
                </a:solidFill>
              </a:rPr>
              <a:t>contraception 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and other health issues </a:t>
            </a:r>
            <a:endParaRPr lang="it-IT" sz="2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73426" y="399347"/>
            <a:ext cx="5882750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 smtClean="0">
                <a:solidFill>
                  <a:srgbClr val="920000"/>
                </a:solidFill>
              </a:rPr>
              <a:t>Counselling</a:t>
            </a:r>
          </a:p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during </a:t>
            </a:r>
            <a:r>
              <a:rPr lang="en-US" altLang="en-US" sz="2800" b="1" dirty="0" smtClean="0">
                <a:solidFill>
                  <a:srgbClr val="920000"/>
                </a:solidFill>
              </a:rPr>
              <a:t>pregnancy </a:t>
            </a:r>
            <a:r>
              <a:rPr lang="en-US" altLang="en-US" sz="2800" b="1" dirty="0" smtClean="0">
                <a:solidFill>
                  <a:srgbClr val="920000"/>
                </a:solidFill>
              </a:rPr>
              <a:t>&amp; puerperium </a:t>
            </a:r>
            <a:endParaRPr lang="en-US" altLang="en-US" sz="3600" b="1" dirty="0">
              <a:solidFill>
                <a:srgbClr val="92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50441" y="730797"/>
            <a:ext cx="381642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dirty="0"/>
              <a:t>Lauria et al. </a:t>
            </a:r>
            <a:r>
              <a:rPr lang="de-DE" dirty="0"/>
              <a:t>Ann Ist Super </a:t>
            </a:r>
            <a:r>
              <a:rPr lang="de-DE" dirty="0" err="1"/>
              <a:t>Sanità</a:t>
            </a:r>
            <a:r>
              <a:rPr lang="de-DE" dirty="0"/>
              <a:t> 2014</a:t>
            </a:r>
            <a:endParaRPr lang="it-IT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9"/>
          <a:stretch/>
        </p:blipFill>
        <p:spPr bwMode="auto">
          <a:xfrm>
            <a:off x="7524328" y="5215525"/>
            <a:ext cx="1238065" cy="151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2699792" y="754972"/>
            <a:ext cx="6829287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686145" y="3292536"/>
            <a:ext cx="5918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</a:rPr>
              <a:t>OPPORTUNITIES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to help 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</a:rPr>
              <a:t>migrant women to mix with local-born women 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and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to 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</a:rPr>
              <a:t>get out thei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</a:rPr>
              <a:t>r own environment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t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o 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</a:rPr>
              <a:t>create </a:t>
            </a:r>
            <a:r>
              <a:rPr lang="en-GB" b="1" dirty="0">
                <a:solidFill>
                  <a:prstClr val="white">
                    <a:lumMod val="50000"/>
                  </a:prstClr>
                </a:solidFill>
              </a:rPr>
              <a:t>relationships </a:t>
            </a:r>
            <a:r>
              <a:rPr lang="en-GB" b="1" dirty="0">
                <a:solidFill>
                  <a:prstClr val="white">
                    <a:lumMod val="50000"/>
                  </a:prstClr>
                </a:solidFill>
              </a:rPr>
              <a:t>with other </a:t>
            </a:r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migrants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</a:rPr>
              <a:t>,</a:t>
            </a:r>
            <a:endParaRPr lang="en-GB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to 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</a:rPr>
              <a:t>also </a:t>
            </a:r>
            <a:r>
              <a:rPr lang="en-GB" b="1" dirty="0">
                <a:solidFill>
                  <a:prstClr val="white">
                    <a:lumMod val="50000"/>
                  </a:prstClr>
                </a:solidFill>
              </a:rPr>
              <a:t>involve  </a:t>
            </a:r>
            <a:r>
              <a:rPr lang="en-GB" b="1" dirty="0" smtClean="0">
                <a:solidFill>
                  <a:prstClr val="white">
                    <a:lumMod val="50000"/>
                  </a:prstClr>
                </a:solidFill>
              </a:rPr>
              <a:t>males</a:t>
            </a:r>
            <a:r>
              <a:rPr lang="en-US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it-IT" b="1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 rot="15531278">
            <a:off x="1875310" y="3278417"/>
            <a:ext cx="650269" cy="778259"/>
            <a:chOff x="802" y="1390"/>
            <a:chExt cx="762" cy="5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 rot="21197325" flipH="1">
              <a:off x="1112" y="1390"/>
              <a:ext cx="442" cy="3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21197325" flipH="1">
              <a:off x="825" y="1706"/>
              <a:ext cx="227" cy="248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 rot="21197325" flipH="1">
              <a:off x="1059" y="1781"/>
              <a:ext cx="273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rot="21197325" flipH="1">
              <a:off x="802" y="1404"/>
              <a:ext cx="762" cy="47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8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-torino.com/web/images/torino/palazzo_mad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14" y="1205085"/>
            <a:ext cx="2808468" cy="21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palazzomadamatorino.it/img_pagine/paragrafi/XVIIsec_gabinetto_rotondo__325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34" y="3739852"/>
            <a:ext cx="2808468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7" y="1628800"/>
            <a:ext cx="610061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73426" y="399347"/>
            <a:ext cx="5882750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000" b="1" dirty="0" smtClean="0">
                <a:solidFill>
                  <a:schemeClr val="bg1">
                    <a:lumMod val="50000"/>
                  </a:schemeClr>
                </a:solidFill>
              </a:rPr>
              <a:t>Project </a:t>
            </a:r>
            <a:endParaRPr lang="en-US" altLang="en-US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en-US" sz="3900" b="1" dirty="0" smtClean="0">
                <a:solidFill>
                  <a:schemeClr val="bg1">
                    <a:lumMod val="50000"/>
                  </a:schemeClr>
                </a:solidFill>
              </a:rPr>
              <a:t>“Born with Culture”</a:t>
            </a:r>
            <a:endParaRPr lang="en-US" alt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>
          <a:xfrm>
            <a:off x="-324544" y="2867794"/>
            <a:ext cx="9721080" cy="20882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Gallone 2"/>
          <p:cNvSpPr/>
          <p:nvPr/>
        </p:nvSpPr>
        <p:spPr>
          <a:xfrm>
            <a:off x="4544850" y="5037118"/>
            <a:ext cx="4599150" cy="432048"/>
          </a:xfrm>
          <a:prstGeom prst="chevr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898989"/>
              </a:solidFill>
            </a:endParaRPr>
          </a:p>
        </p:txBody>
      </p:sp>
      <p:sp>
        <p:nvSpPr>
          <p:cNvPr id="2" name="Pentagono 1"/>
          <p:cNvSpPr/>
          <p:nvPr/>
        </p:nvSpPr>
        <p:spPr>
          <a:xfrm>
            <a:off x="-800890" y="5040886"/>
            <a:ext cx="5400000" cy="432048"/>
          </a:xfrm>
          <a:prstGeom prst="homePlat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898989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83768" y="50131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898989"/>
                </a:solidFill>
              </a:rPr>
              <a:t>Foetus</a:t>
            </a:r>
            <a:endParaRPr lang="it-IT" sz="2400" b="1" dirty="0">
              <a:solidFill>
                <a:srgbClr val="898989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5967" y="1412776"/>
            <a:ext cx="606422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it-IT" b="1" dirty="0">
              <a:solidFill>
                <a:srgbClr val="898989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5967" y="1998132"/>
            <a:ext cx="607195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898989"/>
                </a:solidFill>
              </a:rPr>
              <a:t>INDIVIDUAL BIOMARKERS</a:t>
            </a:r>
            <a:endParaRPr lang="it-IT" b="1" dirty="0">
              <a:solidFill>
                <a:srgbClr val="898989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5966" y="2492896"/>
            <a:ext cx="772041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it-IT" b="1" dirty="0">
              <a:solidFill>
                <a:srgbClr val="898989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4451970"/>
            <a:ext cx="18722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898989"/>
                </a:solidFill>
              </a:rPr>
              <a:t>Birth</a:t>
            </a:r>
            <a:endParaRPr lang="it-IT" sz="2400" b="1" dirty="0">
              <a:solidFill>
                <a:srgbClr val="89898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7505" y="5742309"/>
            <a:ext cx="590465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FUNCTIONAL / STRUCTURAL REPROGRAMMING of the ORGANS</a:t>
            </a:r>
            <a:endParaRPr lang="it-IT" sz="2800" b="1" dirty="0">
              <a:solidFill>
                <a:schemeClr val="accent3">
                  <a:lumMod val="75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12160" y="5805264"/>
            <a:ext cx="34563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898989"/>
                </a:solidFill>
              </a:rPr>
              <a:t>Decreased</a:t>
            </a:r>
            <a:r>
              <a:rPr lang="it-IT" sz="2000" b="1" dirty="0" smtClean="0">
                <a:solidFill>
                  <a:srgbClr val="898989"/>
                </a:solidFill>
              </a:rPr>
              <a:t> </a:t>
            </a:r>
            <a:r>
              <a:rPr lang="it-IT" sz="2000" b="1" dirty="0" err="1" smtClean="0">
                <a:solidFill>
                  <a:srgbClr val="898989"/>
                </a:solidFill>
              </a:rPr>
              <a:t>likelihood</a:t>
            </a:r>
            <a:endParaRPr lang="it-IT" sz="2000" b="1" dirty="0" smtClean="0">
              <a:solidFill>
                <a:srgbClr val="898989"/>
              </a:solidFill>
            </a:endParaRPr>
          </a:p>
          <a:p>
            <a:pPr algn="ctr"/>
            <a:r>
              <a:rPr lang="it-IT" sz="2000" b="1" dirty="0">
                <a:solidFill>
                  <a:srgbClr val="898989"/>
                </a:solidFill>
              </a:rPr>
              <a:t>o</a:t>
            </a:r>
            <a:r>
              <a:rPr lang="it-IT" sz="2000" b="1" dirty="0" smtClean="0">
                <a:solidFill>
                  <a:srgbClr val="898989"/>
                </a:solidFill>
              </a:rPr>
              <a:t>f </a:t>
            </a:r>
            <a:r>
              <a:rPr lang="it-IT" sz="2000" b="1" dirty="0" err="1" smtClean="0">
                <a:solidFill>
                  <a:srgbClr val="898989"/>
                </a:solidFill>
              </a:rPr>
              <a:t>disease</a:t>
            </a:r>
            <a:endParaRPr lang="it-IT" sz="2000" b="1" dirty="0">
              <a:solidFill>
                <a:srgbClr val="898989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6537" y="3813016"/>
            <a:ext cx="900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it-IT" sz="4800" b="1" dirty="0" smtClean="0">
                <a:solidFill>
                  <a:schemeClr val="accent3">
                    <a:lumMod val="75000"/>
                  </a:schemeClr>
                </a:solidFill>
              </a:rPr>
              <a:t>WINDOWS </a:t>
            </a:r>
            <a:r>
              <a:rPr lang="it-IT" sz="4800" b="1" dirty="0" smtClean="0">
                <a:solidFill>
                  <a:schemeClr val="accent3">
                    <a:lumMod val="75000"/>
                  </a:schemeClr>
                </a:solidFill>
              </a:rPr>
              <a:t>of OPPORTUNITIES</a:t>
            </a:r>
            <a:endParaRPr lang="it-IT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AutoShape 12" descr="data:image/jpeg;base64,/9j/4AAQSkZJRgABAQAAAQABAAD/2wCEAAkGBxQQDxQQDxQQFBUUEBQUFQ8UEBQUFRUUFBUWFhQVFBUYHCggGBolHBQUITEhJSkrLi4uFx8zODMsNygtLisBCgoKDg0OFBAPFywcHRwtLCwuLCwsLCwsLiwsLDg0LDEsLCwsLCwsLC8sLCwsLywsLCwsLCssLCwsLCwsLCwsLP/AABEIALcBEwMBIgACEQEDEQH/xAAbAAACAgMBAAAAAAAAAAAAAAAAAgEDBAUGB//EAD0QAAICAQIEBAMFBwIFBQAAAAABAhEDBBIFITFBBlFhcRMigUKRobHBBxQjMlJi0YLwU3Ky4fEVM0ODkv/EABkBAQADAQEAAAAAAAAAAAAAAAABAgMEBf/EACURAQACAgICAQMFAAAAAAAAAAABAgMREiExQQQTIvAjQmFx0f/aAAwDAQACEQMRAD8AsnpINfLRruI6Oo8je59Ft5wdenb7jWcRyTa2VXqaqPNdRpW9Q77I3fDMfzbWZEtGv3hLs48jJx6RwyIrpLV+JeGOlI1/BtMo5E02jv8AiOk+Jg6djj8eFRy0TMD0Dg+T5UrT5GVrc1foafgcvlvyRkubyTSJQvwR3NHecGxVghXq/wATjsOKjuOFr+Bj/wCRESmF1E0PQUVSSiUNRADIdFYyYDokVMmwGsmxUwsB0SJZNgMSLZNgSBFhYE0FEWFgTQEWFgTQEWFgSAWFgSQFgB5e8tkSwKaMVTosjqq6l1WBq+EJSTXZhk0e6uXPzNhPXp8mThzxbpgWQ014fU898U43iyRdVbr7z1fDBOKXLr1OF8ZaJZNdhwx5/Mn9xEphkaB7cEV3q2bfhGluLk/cSGm+JOOKKVLl9EdFHBGMdqa6cidp0p0unuNnQ8H1aUVjlyro+3szE02nWxK19GXYtPTImTTdUFGFiyyh15x8u69vP2MzFkUlcXf6e6Kgoih2hWgFAlkASmNYhIDE2LYWA9hYthYDpk2JYyYDWFi2FgNYWLYWA1hYthYDWAthYDBZFhYE2SLYAeW/BKsumNmoruN8NF9o01WLRGTHRGfFpPoGSS6EbXirFw5XG4fca/S6eL1Ms+Vq1Fpd6NlLHyb61+BqJy60uS7+ddSk2b0wzLbYdVGPLGnb6zrt6F+OTfc1+hd9vZo2EIV0+4pOR0R8Zm4NHufVr1s2ODRP+uf/AOmazDqthlYuJEfURPxbM+eKXRTlfnSaKcqyY/mtWvtLkxo6q1aKs03P/BaLsbYZhlaPjyvbmVf3pcvqjbY8sZq4NSXo7OcjpHQ6uDUo8mu/6P0LxLG1NOhYrKNHrFlXLlJdY/qvQuYZiybFsXcBZYWJuCwHsmyqybJNrUybKrJUgLLCxNwbiA9hYm4NwD2Fibg3APZNle4NwFlhYm4NwD2Am4kDgHZKZkygmuQjxiZaUrsi5hKHv95Z8OkJP1MrXd2LDtja6ezFafXkajTrdzXS/wAzP43jcljirrm36mP8N44b35foc9sj1MXx9Qz9Hi5X9TLOf0vFZKSjOMo8uSlFq/VWbaGoUupTm6YwM5Q3eRZj0phT1Sgt0mopd26F03FZZeeGpJd7X4EckTin03eLTtGTiiV8L13xFUlTXVMz3BG1f4edljUzW0HxQtBPSWxcc6ZmPKqNq2cGWmms1Gl2fNF010ZmaTUrJDd36NeTMTW5zH4Ll/izj5x3fc/+5rDktGm4YoNitkszWRuFsiwLLCyuybAexkyqxkwLLCyuybAewsSwsBwEsLAsArsLAssLEsLAewEsAOSxTLUlRgYs1x/39DIjkfL2KWdeKO1jRh6nUJfTqTqtRypdaOf4/rPhYpz8o3f+PvOTJZ7fxsca3JM3G/jalaXHfyyTlPyXPkd5l0+NQjHIk653XlzPN/2b6N3LU5Fulkk2l6Pp1PQdbmUscl3jCVLuri+qK1jy1yTNuMePf+NJx/JHUSxxxU4wuTn3VpJJv6HPf+s7cjxx2fK6bk3+FBqeK49JhhDb807UVF9PNtmg4r4cyLG9XppSyK3KeK7nFdXKL+0l3XUpEcpdNrRhrqPXls/Gun1GXFDNgTnGCe+EHfJ1z29exqeB8Xno3WWEo2t1Po15pmw8J8cbrc7imk2vwb9GbT9pGi3aGOaEF8mRS5fZUuTTflz5mla6c2W+93rLfeF+O/vO5x/mjLp32tKn7Gx43xiWNYml/NkcZelK6PLfCPEJabUKL71XszvfGab0jy4le2UJtLrSfzNf6WyZjrpWkxyjnDsseW4qV3aTTCWp5HK+EePR1OP4abcopc/R1Vv6mwes6r6Fq2c2XD5Zeqzi8ByXqf8A65foavUamzO8KK805f04/wDqa/wdVZ6eTnrp00mI2TJiNlnLKbCxGyLAssLK7J3AOmMmVWMmBZYWJYWA9hYlk7gGsmxLCwHsLEsLAeybK7JsB7ASwA86jqPx/wAmXDV3zXZHM5tU+ifRp9PvM7Hl+Wk+tL6Gd3bh8s3LkuO5/wCle75nD+NOJSlKGmjz3NX6KzrtVlW230jHp6dlRwOCf7zrpZOykor6nLMd7ezE/ZFY9/kvTfCmP4emh5/okbvU4o5Mcss1fw4SlcXtlUU20mvYwMGPbijHp8q7GXLJ/CyYv68U4v8A1Ra/UmtejJeeW4chn4Zi1+Frbs1MHJxlfR9VF1/Mn0v1s1fhnjbw5Pht0+8X2d04v7mU+DOKzxaprN1jLbOL818r/FFn7ReBPTahcQ063YMsk51/8eR+flGXn2fuTFVcmf8AdDH8V8Felktdp+WOc/4mNLljlJ9v7JO/Zv1O18IcRhqtP8HKk1KLi4Po01TRpfC3FoanDLT5lvhOO1xfk+Tv1NZpNDm4bq9j3PG3/Dy/1Q7X/cu/sWU3314kvH/CebS04JzWOb2zSbfw+qU/VdPodv4a1KyYo7uayQSlF9pLk+X0N3oNZHUYnu61Ul+vsaObWkzOPWLTcX5MaTz3/bK8KcFhoXlxqkpZt0F3Ua6fTp9DS8Q12zPkh5ZH+PNfmbjRcRlkmnJW2uv3f4Od8V6VvVPJC/mhFyXquX5JFZhMW8r/AN8tHZ+D9O46d5H1yStf8seS/GzgeAcOnqc0cStJv5pf0xXVnrCgoxUYqoxSSXklyR008PH+TbdtFkytjSYrZdyIZDYNitkibJEJsB7JTERKYD2Fi2FgNYWLYWA9hYlhYD2FiWFgPYWLYWA9gJYDQ8eniEx6lwcY9F69iIYsknW+LT8lz/EzcPDkn5vzdfhZnaHVinUtVxPNPOniw93zyfZSMnwxwVY8sIR57XulJrrI3WDSLv8AkkbjSYo4ucU7aq679mYzSZl6Vc1axv2v1up21aqv98hdDulUnyTfWXf2IlpXN3kbrrtv82ZuXPGtvpVluKkZd+HnP7TeH/u2WOswfbtZelbvsy+vR/QzvDviWObD8OaUoyhtlCSuL6bote1nRca0WnzYJ4srvcven5o8VeWei1EoQbaUu/2l2fuRpFrzS2/Uuz1/AMnD86yYN0tPO5Y5Lm4pc3jl6rt5pejO74FnhrtOozab7KufujSeG+PR1eleKTq1SfeMl/K17NJmNpfiabNajtfKarpb/mXtYWieMdeG3U8uilJOMuT5NdHEz8uRZscMsv5Xyfp/4YuLjsNTHbkSUuj/AEZjRfwZzxS5wl08ky2lfqe2ThwrF1lGlLs0/Yu1WKM7k+yMX92SlJpdV19hM2prl5ialcvl1HhLh6xYpZK+bJLr/aui++2babKuG8tPiS/4cfyHkzWIeVe25mStiNkyZW2WUS2LYNisBrJsrsncBZYWVWSpAW2Fle4NwFlhZXuDcBZYWV7g3AWWTZVuDcBbuDcV7gsCzcQJYAeZ4NNzuLpr06+5s+tOSp9HKPr5oxsWRq7Sf4GSs18qf/YjTSsq45FjknLmvOjcx1UZxTxzv+1Pmvoax4nJVSf17CPhMklNcn2abI01iZlmZdRNX+ZrZ5W3zbRkY3Oqcr91Zi6/NsXOly6tIztMQ68NLSMmqx41cub7Wec+N3jnOM8ad930T9jpNbr492m17HGcf1CnMyi3bqz49Yp2r4HxSWCVpum1Z6TpvES1MIrkprpPz9zyFOjZcM1Txv5ZNJ9jRwY8k609GzZ9s1Nxbu09rVM2OTjDnGCmoxpr+JfPl/UchpuIbuTd3XV/ibWGNbXFu2/UvCl7S7OEntSfZfzeaNfxKfODXdNfc0abhnG54qwZ03C6jk8l2UvQ3Uts54o8qeSPO+zav8y2mUX8vQNCtuDGn2xx/ImTHnIqbJYIbIYMVskDIshsiwJIIsLAkELYWSHsNwlhYD7g3CWFhB9wbhLCwH3BYlhYD2G4WyLCT2QLZI0h5otY11JXFYx70cLqONSlyRiyz5Z9FL9Csy0q9Dn4ijHo1Xox8vjCKx/NNdP98jgtLwrLk68vazecK8KrcnPn7lJ26ccwmfinUZG/gQk15voY8tFrtU7nLavLsek8K4RjxwVRXJeRkZdKvsmFol6OK1fcvP8ASeDWluzTcn5LkjTcd4BttxR6fki0YOo0imuaMe4l3/p2rqYeJ59O4vmii2uh6lxnwynFtLsec8U0bxTcWb0tvqXj/K+PFPurKnHq5eb+87rwzrYZIVkklJLoeeIytNkcWmnTNY6cPKZjt6lqtVjcatX2bLvD+N7ozk3tjNNL0TRy+g1byRja6dfU6rQ6npSrsjSGcvT99qxbKdPyhFf2r8h2yVTNkNiNi2A7YjYrZDkShLkRuFbFbJFm8NxTZKYFtk2U2G4C7cG4p3BuAu3BuKdwbgLtwbircRuAu3BuKdxO4C3cBTuJA8v0HhvHHquZsVweMeiX3DYNRzMv4tkaTtRi08YroZWm68jHyZOXMjT5fp+JWYaVtp0umyUjJUkzRafVeqMuOqKTVvXJpk58ZjqAstVYiylODojPJNbLk0eb+MdAqc/Lmeh6jmmY/DeFw1GfblipQUZOSfR2tq/P8CYorfNuHh6iZGmfNHXce/Z3qdPOTxRebFfyyhznt/vj1v2NNh4DnvasOXd5fDlf5FtOSZhlaHV0kl0O68HaaWpyqTXyQdt+v2Ua/wAOfs9ySqeql8OP/DXOb9+yPSuH6OGDGseKKjFdvP1b7svDKWZuIchGxXIsg7kK5CNkWEGciLFshskS5EWK2Q5APYFe4NwFlhYm8NwD2FibiNwFlhZXuJ3AOBXuDeBbYWVbid4FlkCbwA4mWIhSozJRRjZMa8/oQE3WMsBWou/P2MjHPzCVbTiWw1VDySZiZ8KI0tErpa0fDqNzNVtdmTglRGk8m2zZUo0bDwvDlkn5tR+7n+qNBKTZ0nAVWH3k/wBETpE2bjcQ5Fe4hyJ0qsciNxW5C7ghbuIcipyI3EizcRuK2xd4Fu4jcVORG4C1shsq3EbgLHILKrCwLdwbiqw3AW7g3FVkbhoXbg3FO4Nw0LtwbincRuGkL9wbijcG4aSv3EFO4AhpJmFn68iAISSCMhS5f5QABDkvYonIkAksMdluPDQABkxx0bzhf/tL6/mSBKGYmTuAAIbFcgABXIhyAAFchdwABDkRvIAA3BYAAbiNxIARvDcADYjcTuAAI3BuJACNwbiQAjcG4AANwAAH/9k="/>
          <p:cNvSpPr>
            <a:spLocks noChangeAspect="1" noChangeArrowheads="1"/>
          </p:cNvSpPr>
          <p:nvPr/>
        </p:nvSpPr>
        <p:spPr bwMode="auto">
          <a:xfrm>
            <a:off x="83567" y="-3154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AutoShape 14" descr="data:image/jpeg;base64,/9j/4AAQSkZJRgABAQAAAQABAAD/2wCEAAkGBxQQDxQQDxQQFBUUEBQUFQ8UEBQUFRUUFBUWFhQVFBUYHCggGBolHBQUITEhJSkrLi4uFx8zODMsNygtLisBCgoKDg0OFBAPFywcHRwtLCwuLCwsLCwsLiwsLDg0LDEsLCwsLCwsLC8sLCwsLywsLCwsLCssLCwsLCwsLCwsLP/AABEIALcBEwMBIgACEQEDEQH/xAAbAAACAgMBAAAAAAAAAAAAAAAAAgEDBAUGB//EAD0QAAICAQIEBAMFBwIFBQAAAAABAhEDBBIFITFBBlFhcRMigUKRobHBBxQjMlJi0YLwU3Ky4fEVM0ODkv/EABkBAQADAQEAAAAAAAAAAAAAAAABAgMEBf/EACURAQACAgICAQMFAAAAAAAAAAABAgMREiExQQQTIvAjQmFx0f/aAAwDAQACEQMRAD8AsnpINfLRruI6Oo8je59Ft5wdenb7jWcRyTa2VXqaqPNdRpW9Q77I3fDMfzbWZEtGv3hLs48jJx6RwyIrpLV+JeGOlI1/BtMo5E02jv8AiOk+Jg6djj8eFRy0TMD0Dg+T5UrT5GVrc1foafgcvlvyRkubyTSJQvwR3NHecGxVghXq/wATjsOKjuOFr+Bj/wCRESmF1E0PQUVSSiUNRADIdFYyYDokVMmwGsmxUwsB0SJZNgMSLZNgSBFhYE0FEWFgTQEWFgTQEWFgSAWFgSQFgB5e8tkSwKaMVTosjqq6l1WBq+EJSTXZhk0e6uXPzNhPXp8mThzxbpgWQ014fU898U43iyRdVbr7z1fDBOKXLr1OF8ZaJZNdhwx5/Mn9xEphkaB7cEV3q2bfhGluLk/cSGm+JOOKKVLl9EdFHBGMdqa6cidp0p0unuNnQ8H1aUVjlyro+3szE02nWxK19GXYtPTImTTdUFGFiyyh15x8u69vP2MzFkUlcXf6e6Kgoih2hWgFAlkASmNYhIDE2LYWA9hYthYDpk2JYyYDWFi2FgNYWLYWA1hYthYDWAthYDBZFhYE2SLYAeW/BKsumNmoruN8NF9o01WLRGTHRGfFpPoGSS6EbXirFw5XG4fca/S6eL1Ms+Vq1Fpd6NlLHyb61+BqJy60uS7+ddSk2b0wzLbYdVGPLGnb6zrt6F+OTfc1+hd9vZo2EIV0+4pOR0R8Zm4NHufVr1s2ODRP+uf/AOmazDqthlYuJEfURPxbM+eKXRTlfnSaKcqyY/mtWvtLkxo6q1aKs03P/BaLsbYZhlaPjyvbmVf3pcvqjbY8sZq4NSXo7OcjpHQ6uDUo8mu/6P0LxLG1NOhYrKNHrFlXLlJdY/qvQuYZiybFsXcBZYWJuCwHsmyqybJNrUybKrJUgLLCxNwbiA9hYm4NwD2Fibg3APZNle4NwFlhYm4NwD2Am4kDgHZKZkygmuQjxiZaUrsi5hKHv95Z8OkJP1MrXd2LDtja6ezFafXkajTrdzXS/wAzP43jcljirrm36mP8N44b35foc9sj1MXx9Qz9Hi5X9TLOf0vFZKSjOMo8uSlFq/VWbaGoUupTm6YwM5Q3eRZj0phT1Sgt0mopd26F03FZZeeGpJd7X4EckTin03eLTtGTiiV8L13xFUlTXVMz3BG1f4edljUzW0HxQtBPSWxcc6ZmPKqNq2cGWmms1Gl2fNF010ZmaTUrJDd36NeTMTW5zH4Ll/izj5x3fc/+5rDktGm4YoNitkszWRuFsiwLLCyuybAexkyqxkwLLCyuybAewsSwsBwEsLAsArsLAssLEsLAewEsAOSxTLUlRgYs1x/39DIjkfL2KWdeKO1jRh6nUJfTqTqtRypdaOf4/rPhYpz8o3f+PvOTJZ7fxsca3JM3G/jalaXHfyyTlPyXPkd5l0+NQjHIk653XlzPN/2b6N3LU5Fulkk2l6Pp1PQdbmUscl3jCVLuri+qK1jy1yTNuMePf+NJx/JHUSxxxU4wuTn3VpJJv6HPf+s7cjxx2fK6bk3+FBqeK49JhhDb807UVF9PNtmg4r4cyLG9XppSyK3KeK7nFdXKL+0l3XUpEcpdNrRhrqPXls/Gun1GXFDNgTnGCe+EHfJ1z29exqeB8Xno3WWEo2t1Po15pmw8J8cbrc7imk2vwb9GbT9pGi3aGOaEF8mRS5fZUuTTflz5mla6c2W+93rLfeF+O/vO5x/mjLp32tKn7Gx43xiWNYml/NkcZelK6PLfCPEJabUKL71XszvfGab0jy4le2UJtLrSfzNf6WyZjrpWkxyjnDsseW4qV3aTTCWp5HK+EePR1OP4abcopc/R1Vv6mwes6r6Fq2c2XD5Zeqzi8ByXqf8A65foavUamzO8KK805f04/wDqa/wdVZ6eTnrp00mI2TJiNlnLKbCxGyLAssLK7J3AOmMmVWMmBZYWJYWA9hYlk7gGsmxLCwHsLEsLAeybK7JsB7ASwA86jqPx/wAmXDV3zXZHM5tU+ifRp9PvM7Hl+Wk+tL6Gd3bh8s3LkuO5/wCle75nD+NOJSlKGmjz3NX6KzrtVlW230jHp6dlRwOCf7zrpZOykor6nLMd7ezE/ZFY9/kvTfCmP4emh5/okbvU4o5Mcss1fw4SlcXtlUU20mvYwMGPbijHp8q7GXLJ/CyYv68U4v8A1Ra/UmtejJeeW4chn4Zi1+Frbs1MHJxlfR9VF1/Mn0v1s1fhnjbw5Pht0+8X2d04v7mU+DOKzxaprN1jLbOL818r/FFn7ReBPTahcQ063YMsk51/8eR+flGXn2fuTFVcmf8AdDH8V8Felktdp+WOc/4mNLljlJ9v7JO/Zv1O18IcRhqtP8HKk1KLi4Po01TRpfC3FoanDLT5lvhOO1xfk+Tv1NZpNDm4bq9j3PG3/Dy/1Q7X/cu/sWU3314kvH/CebS04JzWOb2zSbfw+qU/VdPodv4a1KyYo7uayQSlF9pLk+X0N3oNZHUYnu61Ul+vsaObWkzOPWLTcX5MaTz3/bK8KcFhoXlxqkpZt0F3Ua6fTp9DS8Q12zPkh5ZH+PNfmbjRcRlkmnJW2uv3f4Od8V6VvVPJC/mhFyXquX5JFZhMW8r/AN8tHZ+D9O46d5H1yStf8seS/GzgeAcOnqc0cStJv5pf0xXVnrCgoxUYqoxSSXklyR008PH+TbdtFkytjSYrZdyIZDYNitkibJEJsB7JTERKYD2Fi2FgNYWLYWA9hYlhYD2FiWFgPYWLYWA9gJYDQ8eniEx6lwcY9F69iIYsknW+LT8lz/EzcPDkn5vzdfhZnaHVinUtVxPNPOniw93zyfZSMnwxwVY8sIR57XulJrrI3WDSLv8AkkbjSYo4ucU7aq679mYzSZl6Vc1axv2v1up21aqv98hdDulUnyTfWXf2IlpXN3kbrrtv82ZuXPGtvpVluKkZd+HnP7TeH/u2WOswfbtZelbvsy+vR/QzvDviWObD8OaUoyhtlCSuL6bote1nRca0WnzYJ4srvcven5o8VeWei1EoQbaUu/2l2fuRpFrzS2/Uuz1/AMnD86yYN0tPO5Y5Lm4pc3jl6rt5pejO74FnhrtOozab7KufujSeG+PR1eleKTq1SfeMl/K17NJmNpfiabNajtfKarpb/mXtYWieMdeG3U8uilJOMuT5NdHEz8uRZscMsv5Xyfp/4YuLjsNTHbkSUuj/AEZjRfwZzxS5wl08ky2lfqe2ThwrF1lGlLs0/Yu1WKM7k+yMX92SlJpdV19hM2prl5ialcvl1HhLh6xYpZK+bJLr/aui++2babKuG8tPiS/4cfyHkzWIeVe25mStiNkyZW2WUS2LYNisBrJsrsncBZYWVWSpAW2Fle4NwFlhZXuDcBZYWV7g3AWWTZVuDcBbuDcV7gsCzcQJYAeZ4NNzuLpr06+5s+tOSp9HKPr5oxsWRq7Sf4GSs18qf/YjTSsq45FjknLmvOjcx1UZxTxzv+1Pmvoax4nJVSf17CPhMklNcn2abI01iZlmZdRNX+ZrZ5W3zbRkY3Oqcr91Zi6/NsXOly6tIztMQ68NLSMmqx41cub7Wec+N3jnOM8ad930T9jpNbr492m17HGcf1CnMyi3bqz49Yp2r4HxSWCVpum1Z6TpvES1MIrkprpPz9zyFOjZcM1Txv5ZNJ9jRwY8k609GzZ9s1Nxbu09rVM2OTjDnGCmoxpr+JfPl/UchpuIbuTd3XV/ibWGNbXFu2/UvCl7S7OEntSfZfzeaNfxKfODXdNfc0abhnG54qwZ03C6jk8l2UvQ3Uts54o8qeSPO+zav8y2mUX8vQNCtuDGn2xx/ImTHnIqbJYIbIYMVskDIshsiwJIIsLAkELYWSHsNwlhYD7g3CWFhB9wbhLCwH3BYlhYD2G4WyLCT2QLZI0h5otY11JXFYx70cLqONSlyRiyz5Z9FL9Csy0q9Dn4ijHo1Xox8vjCKx/NNdP98jgtLwrLk68vazecK8KrcnPn7lJ26ccwmfinUZG/gQk15voY8tFrtU7nLavLsek8K4RjxwVRXJeRkZdKvsmFol6OK1fcvP8ASeDWluzTcn5LkjTcd4BttxR6fki0YOo0imuaMe4l3/p2rqYeJ59O4vmii2uh6lxnwynFtLsec8U0bxTcWb0tvqXj/K+PFPurKnHq5eb+87rwzrYZIVkklJLoeeIytNkcWmnTNY6cPKZjt6lqtVjcatX2bLvD+N7ozk3tjNNL0TRy+g1byRja6dfU6rQ6npSrsjSGcvT99qxbKdPyhFf2r8h2yVTNkNiNi2A7YjYrZDkShLkRuFbFbJFm8NxTZKYFtk2U2G4C7cG4p3BuAu3BuKdwbgLtwbircRuAu3BuKdxO4C3cBTuJA8v0HhvHHquZsVweMeiX3DYNRzMv4tkaTtRi08YroZWm68jHyZOXMjT5fp+JWYaVtp0umyUjJUkzRafVeqMuOqKTVvXJpk58ZjqAstVYiylODojPJNbLk0eb+MdAqc/Lmeh6jmmY/DeFw1GfblipQUZOSfR2tq/P8CYorfNuHh6iZGmfNHXce/Z3qdPOTxRebFfyyhznt/vj1v2NNh4DnvasOXd5fDlf5FtOSZhlaHV0kl0O68HaaWpyqTXyQdt+v2Ua/wAOfs9ySqeql8OP/DXOb9+yPSuH6OGDGseKKjFdvP1b7svDKWZuIchGxXIsg7kK5CNkWEGciLFshskS5EWK2Q5APYFe4NwFlhYm8NwD2FibiNwFlhZXuJ3AOBXuDeBbYWVbid4FlkCbwA4mWIhSozJRRjZMa8/oQE3WMsBWou/P2MjHPzCVbTiWw1VDySZiZ8KI0tErpa0fDqNzNVtdmTglRGk8m2zZUo0bDwvDlkn5tR+7n+qNBKTZ0nAVWH3k/wBETpE2bjcQ5Fe4hyJ0qsciNxW5C7ghbuIcipyI3EizcRuK2xd4Fu4jcVORG4C1shsq3EbgLHILKrCwLdwbiqw3AW7g3FVkbhoXbg3FO4Nw0LtwbincRuGkL9wbijcG4aSv3EFO4AhpJmFn68iAISSCMhS5f5QABDkvYonIkAksMdluPDQABkxx0bzhf/tL6/mSBKGYmTuAAIbFcgABXIhyAAFchdwABDkRvIAA3BYAAbiNxIARvDcADYjcTuAAI3BuJACNwbiQAjcG4AANwAAH/9k="/>
          <p:cNvSpPr>
            <a:spLocks noChangeAspect="1" noChangeArrowheads="1"/>
          </p:cNvSpPr>
          <p:nvPr/>
        </p:nvSpPr>
        <p:spPr bwMode="auto">
          <a:xfrm>
            <a:off x="235967" y="-1630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4" name="Picture 2" descr="http://www.nyas.org/image.axd?id=d1530c23-f13c-4398-a94c-e364ce8eba1e&amp;t=63452649570160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3" y="4143"/>
            <a:ext cx="3637515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511233" y="302895"/>
            <a:ext cx="3352720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it-IT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FOETAL </a:t>
            </a:r>
            <a:r>
              <a:rPr lang="it-IT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3536075" y="2507459"/>
            <a:ext cx="103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ACTIONS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994817" y="1429001"/>
            <a:ext cx="2361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RISK    IDENTIFICATION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8" name="Freccia a destra 27"/>
          <p:cNvSpPr/>
          <p:nvPr/>
        </p:nvSpPr>
        <p:spPr>
          <a:xfrm>
            <a:off x="5616116" y="6021288"/>
            <a:ext cx="792088" cy="300919"/>
          </a:xfrm>
          <a:prstGeom prst="righ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5292">
            <a:off x="6044376" y="711273"/>
            <a:ext cx="3088629" cy="115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2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23330" y="2863048"/>
            <a:ext cx="7845312" cy="88319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6386" y="4060043"/>
            <a:ext cx="7845312" cy="112528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15120" y="1899624"/>
            <a:ext cx="7845312" cy="67038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59727" y="192853"/>
            <a:ext cx="5104361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rgbClr val="920000"/>
                </a:solidFill>
              </a:rPr>
              <a:t>Maternal Mortality</a:t>
            </a:r>
            <a:endParaRPr lang="en-GB" altLang="en-US" sz="4000" b="1" dirty="0">
              <a:solidFill>
                <a:srgbClr val="920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702422" y="1901614"/>
            <a:ext cx="3778640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>
                <a:solidFill>
                  <a:prstClr val="white">
                    <a:lumMod val="50000"/>
                  </a:prstClr>
                </a:solidFill>
              </a:rPr>
              <a:t>Overall </a:t>
            </a:r>
            <a:r>
              <a:rPr lang="en-US" altLang="en-US" sz="2400" dirty="0" smtClean="0">
                <a:solidFill>
                  <a:prstClr val="white">
                    <a:lumMod val="50000"/>
                  </a:prstClr>
                </a:solidFill>
              </a:rPr>
              <a:t>maternal  mortality</a:t>
            </a:r>
            <a:endParaRPr lang="en-GB" altLang="en-US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688384" y="2003983"/>
            <a:ext cx="23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white">
                    <a:lumMod val="50000"/>
                  </a:prstClr>
                </a:solidFill>
              </a:rPr>
              <a:t>2.00 </a:t>
            </a:r>
            <a:r>
              <a:rPr lang="it-IT" sz="2000" i="1" dirty="0" smtClean="0">
                <a:solidFill>
                  <a:prstClr val="white">
                    <a:lumMod val="50000"/>
                  </a:prstClr>
                </a:solidFill>
              </a:rPr>
              <a:t>(1.72-2.33</a:t>
            </a:r>
            <a:r>
              <a:rPr lang="it-IT" sz="2000" i="1" dirty="0">
                <a:solidFill>
                  <a:prstClr val="white">
                    <a:lumMod val="50000"/>
                  </a:prstClr>
                </a:solidFill>
              </a:rPr>
              <a:t>)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702422" y="2718968"/>
            <a:ext cx="5080003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prstClr val="white">
                    <a:lumMod val="50000"/>
                  </a:prstClr>
                </a:solidFill>
              </a:rPr>
              <a:t>D</a:t>
            </a:r>
            <a:r>
              <a:rPr lang="en-US" altLang="en-US" sz="2400" b="1" dirty="0" smtClean="0">
                <a:solidFill>
                  <a:prstClr val="white">
                    <a:lumMod val="50000"/>
                  </a:prstClr>
                </a:solidFill>
              </a:rPr>
              <a:t>irect  </a:t>
            </a:r>
            <a:r>
              <a:rPr lang="en-US" altLang="en-US" sz="2400" dirty="0" smtClean="0">
                <a:solidFill>
                  <a:prstClr val="white">
                    <a:lumMod val="50000"/>
                  </a:prstClr>
                </a:solidFill>
              </a:rPr>
              <a:t>maternal  mortality</a:t>
            </a:r>
            <a:endParaRPr lang="en-GB" altLang="en-US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688384" y="2821337"/>
            <a:ext cx="23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white">
                    <a:lumMod val="50000"/>
                  </a:prstClr>
                </a:solidFill>
              </a:rPr>
              <a:t>2.65 </a:t>
            </a:r>
            <a:r>
              <a:rPr lang="it-IT" sz="2000" i="1" dirty="0" smtClean="0">
                <a:solidFill>
                  <a:prstClr val="white">
                    <a:lumMod val="50000"/>
                  </a:prstClr>
                </a:solidFill>
              </a:rPr>
              <a:t>(1.88-3.74)</a:t>
            </a:r>
            <a:endParaRPr lang="it-IT" sz="20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702422" y="4015112"/>
            <a:ext cx="5080003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>
                <a:solidFill>
                  <a:prstClr val="white">
                    <a:lumMod val="50000"/>
                  </a:prstClr>
                </a:solidFill>
              </a:rPr>
              <a:t>Indirect  </a:t>
            </a:r>
            <a:r>
              <a:rPr lang="en-US" altLang="en-US" sz="2400" dirty="0" smtClean="0">
                <a:solidFill>
                  <a:prstClr val="white">
                    <a:lumMod val="50000"/>
                  </a:prstClr>
                </a:solidFill>
              </a:rPr>
              <a:t>maternal  mortality</a:t>
            </a:r>
            <a:endParaRPr lang="en-GB" altLang="en-US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688384" y="4117481"/>
            <a:ext cx="23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white">
                    <a:lumMod val="50000"/>
                  </a:prstClr>
                </a:solidFill>
              </a:rPr>
              <a:t>1.83 </a:t>
            </a:r>
            <a:r>
              <a:rPr lang="it-IT" sz="2000" i="1" dirty="0" smtClean="0">
                <a:solidFill>
                  <a:prstClr val="white">
                    <a:lumMod val="50000"/>
                  </a:prstClr>
                </a:solidFill>
              </a:rPr>
              <a:t>(1.37-2.45)</a:t>
            </a:r>
            <a:endParaRPr lang="it-IT" sz="20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83568" y="3151016"/>
            <a:ext cx="738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prstClr val="white">
                    <a:lumMod val="50000"/>
                  </a:prstClr>
                </a:solidFill>
              </a:rPr>
              <a:t>Death 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due to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obstetric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>
                <a:solidFill>
                  <a:prstClr val="white">
                    <a:lumMod val="50000"/>
                  </a:prstClr>
                </a:solidFill>
              </a:rPr>
              <a:t>complications</a:t>
            </a:r>
            <a:r>
              <a:rPr lang="it-IT" sz="1400" i="1" dirty="0">
                <a:solidFill>
                  <a:prstClr val="white">
                    <a:lumMod val="50000"/>
                  </a:prstClr>
                </a:solidFill>
              </a:rPr>
              <a:t>, </a:t>
            </a:r>
            <a:endParaRPr lang="it-IT" sz="1400" i="1" dirty="0" smtClean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interventions</a:t>
            </a:r>
            <a:r>
              <a:rPr lang="it-IT" sz="1400" i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incorrect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>
                <a:solidFill>
                  <a:prstClr val="white">
                    <a:lumMod val="50000"/>
                  </a:prstClr>
                </a:solidFill>
              </a:rPr>
              <a:t>treatment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683568" y="4537261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Death due to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previous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existing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diseases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or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diseases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</a:p>
          <a:p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that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developed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during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pregnancy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and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which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were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not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due to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direct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obstetric</a:t>
            </a:r>
            <a:r>
              <a:rPr lang="it-IT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400" i="1" dirty="0" err="1" smtClean="0">
                <a:solidFill>
                  <a:prstClr val="white">
                    <a:lumMod val="50000"/>
                  </a:prstClr>
                </a:solidFill>
              </a:rPr>
              <a:t>causes</a:t>
            </a:r>
            <a:endParaRPr lang="it-IT" sz="14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154792" y="474630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r"/>
            <a:r>
              <a:rPr lang="it-IT" dirty="0" err="1"/>
              <a:t>Pedersen</a:t>
            </a:r>
            <a:r>
              <a:rPr lang="it-IT" dirty="0"/>
              <a:t> et al  </a:t>
            </a:r>
            <a:r>
              <a:rPr lang="it-IT" dirty="0" err="1"/>
              <a:t>Matern</a:t>
            </a:r>
            <a:r>
              <a:rPr lang="it-IT" dirty="0"/>
              <a:t> Child </a:t>
            </a:r>
            <a:r>
              <a:rPr lang="it-IT" dirty="0" err="1"/>
              <a:t>Health</a:t>
            </a:r>
            <a:r>
              <a:rPr lang="it-IT" dirty="0"/>
              <a:t> J 2014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6121506" y="1454762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RR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(95% CI)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-468560" y="5696908"/>
            <a:ext cx="10369151" cy="1188476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52385" y="5926795"/>
            <a:ext cx="898501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MIGRANT 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women in Western European Countries have an </a:t>
            </a: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EXCESS RISK </a:t>
            </a:r>
          </a:p>
          <a:p>
            <a:pPr>
              <a:lnSpc>
                <a:spcPts val="2500"/>
              </a:lnSpc>
            </a:pP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maternal mortality, both from </a:t>
            </a: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</a:t>
            </a: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GB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indirect causes</a:t>
            </a:r>
            <a:endParaRPr lang="en-GB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856019" y="730797"/>
            <a:ext cx="3312368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Western Europe. A meta-Analysis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4622236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66510" y="908720"/>
            <a:ext cx="473753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GB" sz="2000" b="1" dirty="0" smtClean="0">
                <a:solidFill>
                  <a:srgbClr val="920000"/>
                </a:solidFill>
                <a:latin typeface="+mj-lt"/>
                <a:ea typeface="+mj-ea"/>
                <a:cs typeface="+mj-cs"/>
              </a:rPr>
              <a:t>MIGRANT vs LOCAL-BORN WOMEN</a:t>
            </a:r>
            <a:endParaRPr lang="en-GB" sz="2000" b="1" dirty="0">
              <a:solidFill>
                <a:srgbClr val="92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17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-468560" y="5229200"/>
            <a:ext cx="10369151" cy="1656184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59727" y="192853"/>
            <a:ext cx="5104361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rgbClr val="920000"/>
                </a:solidFill>
              </a:rPr>
              <a:t>Maternal Mortality</a:t>
            </a:r>
            <a:endParaRPr lang="en-GB" altLang="en-US" sz="4000" b="1" dirty="0">
              <a:solidFill>
                <a:srgbClr val="920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51520" y="818382"/>
            <a:ext cx="4934440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it-IT" sz="3200" b="1" dirty="0" smtClean="0">
                <a:solidFill>
                  <a:srgbClr val="920000"/>
                </a:solidFill>
              </a:rPr>
              <a:t>BY </a:t>
            </a:r>
            <a:r>
              <a:rPr lang="en-US" altLang="it-IT" sz="3200" b="1" dirty="0">
                <a:solidFill>
                  <a:srgbClr val="920000"/>
                </a:solidFill>
              </a:rPr>
              <a:t>CAUSE</a:t>
            </a:r>
            <a:endParaRPr lang="en-GB" altLang="en-US" sz="3200" b="1" dirty="0">
              <a:solidFill>
                <a:srgbClr val="92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350441" y="492208"/>
            <a:ext cx="381642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Philibert</a:t>
            </a:r>
            <a:r>
              <a:rPr lang="it-IT" dirty="0"/>
              <a:t> et al. BJOG 2008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6988293" y="730797"/>
            <a:ext cx="217781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Metropolitan</a:t>
            </a:r>
            <a:r>
              <a:rPr lang="it-IT" dirty="0"/>
              <a:t>  France</a:t>
            </a:r>
          </a:p>
        </p:txBody>
      </p:sp>
      <p:cxnSp>
        <p:nvCxnSpPr>
          <p:cNvPr id="44" name="Connettore 1 43"/>
          <p:cNvCxnSpPr/>
          <p:nvPr/>
        </p:nvCxnSpPr>
        <p:spPr>
          <a:xfrm>
            <a:off x="4622236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52385" y="5674896"/>
            <a:ext cx="898501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CAUSES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it-IT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increased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maternal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mortality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it-IT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migrants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include </a:t>
            </a:r>
          </a:p>
          <a:p>
            <a:pPr>
              <a:lnSpc>
                <a:spcPts val="2400"/>
              </a:lnSpc>
            </a:pPr>
            <a:r>
              <a:rPr lang="it-IT" sz="2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hypertensive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disorders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sz="2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infections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sz="2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haemorrhage</a:t>
            </a:r>
            <a:endParaRPr lang="it-IT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-468559" y="1772816"/>
            <a:ext cx="10369150" cy="3456384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66274" y="4478617"/>
            <a:ext cx="1207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Infections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1066274" y="2673214"/>
            <a:ext cx="1897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Total (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all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causes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066274" y="3124565"/>
            <a:ext cx="16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Haemorrhage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066274" y="3575916"/>
            <a:ext cx="258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Hypertensive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disorders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1066274" y="4027267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Amniotic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fluid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embolism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5691988" y="3112666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1.91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(1.03-3.55)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5691988" y="3552118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4.58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(2.31-9.08)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5691988" y="3991570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1.02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(0.36-2.91)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5691988" y="4431023"/>
            <a:ext cx="2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3.93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(1.17-13.15)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1066274" y="2057080"/>
            <a:ext cx="2034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Foreign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vs French</a:t>
            </a:r>
            <a:endParaRPr lang="it-IT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5691988" y="2673214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2.04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(1.51-2.77)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4" name="Connettore 1 53"/>
          <p:cNvCxnSpPr/>
          <p:nvPr/>
        </p:nvCxnSpPr>
        <p:spPr>
          <a:xfrm>
            <a:off x="809966" y="2474802"/>
            <a:ext cx="720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5455373" y="2076048"/>
            <a:ext cx="2645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Adj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OR for </a:t>
            </a:r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age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(95% CI)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-468560" y="5229200"/>
            <a:ext cx="10369151" cy="1656184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259727" y="192853"/>
            <a:ext cx="5104361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rgbClr val="920000"/>
                </a:solidFill>
              </a:rPr>
              <a:t>Maternal Mortality</a:t>
            </a:r>
            <a:endParaRPr lang="en-GB" altLang="en-US" sz="4000" b="1" dirty="0">
              <a:solidFill>
                <a:srgbClr val="920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51520" y="818382"/>
            <a:ext cx="4934440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it-IT" sz="3200" b="1" dirty="0" smtClean="0">
                <a:solidFill>
                  <a:srgbClr val="920000"/>
                </a:solidFill>
              </a:rPr>
              <a:t>BY </a:t>
            </a:r>
            <a:r>
              <a:rPr lang="en-US" altLang="it-IT" sz="3200" b="1" dirty="0">
                <a:solidFill>
                  <a:srgbClr val="920000"/>
                </a:solidFill>
              </a:rPr>
              <a:t>CAUSE</a:t>
            </a:r>
            <a:endParaRPr lang="en-GB" altLang="en-US" sz="3200" b="1" dirty="0">
              <a:solidFill>
                <a:srgbClr val="920000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520931" y="5445224"/>
            <a:ext cx="8083517" cy="1095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increased maternal mortality is partly related to suboptimal care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probably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a consequence of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PROBLEMS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such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failure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inability to report symptoms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that may </a:t>
            </a: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delay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administration of appropriate treatment </a:t>
            </a: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even lead to </a:t>
            </a: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diagnosis being </a:t>
            </a:r>
            <a:r>
              <a:rPr 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made.</a:t>
            </a:r>
            <a:endParaRPr lang="it-IT" sz="1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988293" y="730797"/>
            <a:ext cx="217781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Metropolitan</a:t>
            </a:r>
            <a:r>
              <a:rPr lang="it-IT" dirty="0"/>
              <a:t>  France</a:t>
            </a:r>
          </a:p>
        </p:txBody>
      </p:sp>
      <p:cxnSp>
        <p:nvCxnSpPr>
          <p:cNvPr id="28" name="Connettore 1 27"/>
          <p:cNvCxnSpPr/>
          <p:nvPr/>
        </p:nvCxnSpPr>
        <p:spPr>
          <a:xfrm>
            <a:off x="4622236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5350441" y="492208"/>
            <a:ext cx="381642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Philibert</a:t>
            </a:r>
            <a:r>
              <a:rPr lang="it-IT" dirty="0"/>
              <a:t> et al. BJOG 2008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-468559" y="1772816"/>
            <a:ext cx="10369150" cy="3456384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066274" y="4478617"/>
            <a:ext cx="1207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Infections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066274" y="2673214"/>
            <a:ext cx="1897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Total (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all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causes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066274" y="3124565"/>
            <a:ext cx="16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Haemorrhage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066274" y="3575916"/>
            <a:ext cx="258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Hypertensive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disorders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066274" y="4027267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Amniotic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fluid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embolism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5691988" y="3112666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1.91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(1.03-3.55)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5691988" y="3552118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4.58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(2.31-9.08)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5691988" y="3991570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1.02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(0.36-2.91)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5691988" y="4431023"/>
            <a:ext cx="2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3.93</a:t>
            </a:r>
            <a:r>
              <a:rPr lang="en-US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(1.17-13.15)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066274" y="2057080"/>
            <a:ext cx="2034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Foreign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vs French</a:t>
            </a:r>
            <a:endParaRPr lang="it-IT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5691988" y="2673214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2.04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(1.51-2.77)</a:t>
            </a:r>
            <a:endParaRPr lang="it-IT" sz="20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53" name="Connettore 1 52"/>
          <p:cNvCxnSpPr/>
          <p:nvPr/>
        </p:nvCxnSpPr>
        <p:spPr>
          <a:xfrm>
            <a:off x="809966" y="2474802"/>
            <a:ext cx="720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5455373" y="2076048"/>
            <a:ext cx="2645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Adj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OR for </a:t>
            </a:r>
            <a:r>
              <a:rPr lang="it-IT" sz="20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age</a:t>
            </a:r>
            <a:r>
              <a:rPr 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it-IT" sz="2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(95% CI)</a:t>
            </a:r>
            <a:endParaRPr lang="it-IT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55976" y="730797"/>
            <a:ext cx="4809671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b="1" dirty="0"/>
              <a:t>Canada</a:t>
            </a:r>
            <a:r>
              <a:rPr lang="it-IT" dirty="0"/>
              <a:t> (Province of Ontario), </a:t>
            </a:r>
            <a:r>
              <a:rPr lang="it-IT" b="1" dirty="0"/>
              <a:t>Australia</a:t>
            </a:r>
            <a:r>
              <a:rPr lang="it-IT" dirty="0"/>
              <a:t> (State of Victoria), </a:t>
            </a:r>
            <a:r>
              <a:rPr lang="it-IT" b="1" dirty="0" err="1"/>
              <a:t>Denmark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5928478" y="936016"/>
            <a:ext cx="323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100" i="1" dirty="0">
                <a:solidFill>
                  <a:schemeClr val="bg1">
                    <a:lumMod val="50000"/>
                  </a:schemeClr>
                </a:solidFill>
              </a:rPr>
              <a:t>2,322,907 </a:t>
            </a: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</a:rPr>
              <a:t>total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</a:rPr>
              <a:t>deliveries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</a:rPr>
              <a:t>, 479,986 (21%) in </a:t>
            </a: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</a:rPr>
              <a:t>migrants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-32675" y="2442660"/>
            <a:ext cx="9353118" cy="252028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91404" y="2874708"/>
            <a:ext cx="90833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400" b="1" dirty="0" smtClean="0">
                <a:solidFill>
                  <a:srgbClr val="7F7F7F"/>
                </a:solidFill>
              </a:rPr>
              <a:t>SEVERE MATERNAL COMPLICATIONS </a:t>
            </a:r>
            <a:r>
              <a:rPr lang="en-GB" sz="2400" dirty="0" smtClean="0">
                <a:solidFill>
                  <a:srgbClr val="7F7F7F"/>
                </a:solidFill>
              </a:rPr>
              <a:t>such as hypertensive disorders, haemorrhage and uterine rupture </a:t>
            </a:r>
            <a:r>
              <a:rPr lang="en-GB" sz="2400" b="1" dirty="0" smtClean="0">
                <a:solidFill>
                  <a:srgbClr val="7F7F7F"/>
                </a:solidFill>
              </a:rPr>
              <a:t>were higher </a:t>
            </a:r>
            <a:r>
              <a:rPr lang="en-GB" sz="2400" dirty="0" smtClean="0">
                <a:solidFill>
                  <a:srgbClr val="7F7F7F"/>
                </a:solidFill>
              </a:rPr>
              <a:t>in </a:t>
            </a:r>
            <a:r>
              <a:rPr lang="en-GB" sz="2400" b="1" dirty="0" smtClean="0">
                <a:solidFill>
                  <a:srgbClr val="7F7F7F"/>
                </a:solidFill>
              </a:rPr>
              <a:t>SUB-SAHARAN</a:t>
            </a:r>
          </a:p>
          <a:p>
            <a:pPr>
              <a:lnSpc>
                <a:spcPts val="3400"/>
              </a:lnSpc>
            </a:pPr>
            <a:r>
              <a:rPr lang="en-GB" sz="2400" b="1" dirty="0" smtClean="0">
                <a:solidFill>
                  <a:srgbClr val="7F7F7F"/>
                </a:solidFill>
              </a:rPr>
              <a:t>AFRICAN WOMEN  </a:t>
            </a:r>
            <a:r>
              <a:rPr lang="en-GB" sz="2400" dirty="0" smtClean="0">
                <a:solidFill>
                  <a:srgbClr val="7F7F7F"/>
                </a:solidFill>
              </a:rPr>
              <a:t>in all three receiving countries</a:t>
            </a:r>
            <a:endParaRPr lang="en-GB" sz="2400" dirty="0">
              <a:solidFill>
                <a:srgbClr val="7F7F7F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940152" y="470436"/>
            <a:ext cx="3235859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Urquia</a:t>
            </a:r>
            <a:r>
              <a:rPr lang="it-IT" dirty="0"/>
              <a:t> et al. </a:t>
            </a:r>
            <a:r>
              <a:rPr lang="it-IT" dirty="0" err="1"/>
              <a:t>Eur</a:t>
            </a:r>
            <a:r>
              <a:rPr lang="it-IT" dirty="0"/>
              <a:t> J Pub </a:t>
            </a:r>
            <a:r>
              <a:rPr lang="it-IT" dirty="0" err="1"/>
              <a:t>Health</a:t>
            </a:r>
            <a:r>
              <a:rPr lang="it-IT" dirty="0"/>
              <a:t> 2015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59727" y="192853"/>
            <a:ext cx="5104361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rgbClr val="920000"/>
                </a:solidFill>
              </a:rPr>
              <a:t>Maternal </a:t>
            </a:r>
            <a:r>
              <a:rPr lang="en-US" altLang="en-US" sz="4000" b="1" dirty="0" smtClean="0">
                <a:solidFill>
                  <a:srgbClr val="920000"/>
                </a:solidFill>
              </a:rPr>
              <a:t>Morbidity</a:t>
            </a:r>
            <a:endParaRPr lang="en-GB" altLang="en-US" sz="4000" b="1" dirty="0">
              <a:solidFill>
                <a:srgbClr val="92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51520" y="818382"/>
            <a:ext cx="4934440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it-IT" sz="2000" b="1" dirty="0" smtClean="0">
                <a:solidFill>
                  <a:srgbClr val="920000"/>
                </a:solidFill>
              </a:rPr>
              <a:t>IN THREE HIGH-MIGRATION SETTINGS</a:t>
            </a:r>
            <a:endParaRPr lang="en-GB" altLang="en-US" sz="2000" b="1" dirty="0">
              <a:solidFill>
                <a:srgbClr val="920000"/>
              </a:solidFill>
            </a:endParaRPr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58" y="3348836"/>
            <a:ext cx="3702336" cy="37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5796136" y="4524192"/>
            <a:ext cx="576064" cy="470979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/>
          <p:cNvSpPr/>
          <p:nvPr/>
        </p:nvSpPr>
        <p:spPr>
          <a:xfrm>
            <a:off x="8230039" y="5763370"/>
            <a:ext cx="576064" cy="470979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/>
          <p:cNvSpPr/>
          <p:nvPr/>
        </p:nvSpPr>
        <p:spPr>
          <a:xfrm>
            <a:off x="7092280" y="4926393"/>
            <a:ext cx="192681" cy="16351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nettore 1 18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622236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5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"/>
          <p:cNvSpPr txBox="1">
            <a:spLocks noChangeArrowheads="1"/>
          </p:cNvSpPr>
          <p:nvPr/>
        </p:nvSpPr>
        <p:spPr>
          <a:xfrm>
            <a:off x="259727" y="192853"/>
            <a:ext cx="7524454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 smtClean="0">
                <a:solidFill>
                  <a:srgbClr val="920000"/>
                </a:solidFill>
              </a:rPr>
              <a:t>Preterm delivery </a:t>
            </a:r>
            <a:endParaRPr lang="en-US" altLang="en-US" sz="4000" b="1" dirty="0">
              <a:solidFill>
                <a:srgbClr val="92000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007712" y="730797"/>
            <a:ext cx="5169711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en-US" dirty="0"/>
              <a:t>Meta-analysis </a:t>
            </a:r>
            <a:r>
              <a:rPr lang="en-US" dirty="0"/>
              <a:t>of 11 studies</a:t>
            </a:r>
            <a:r>
              <a:rPr lang="en-US" altLang="en-US" dirty="0"/>
              <a:t>  </a:t>
            </a:r>
            <a:endParaRPr lang="it-IT" dirty="0"/>
          </a:p>
        </p:txBody>
      </p:sp>
      <p:sp>
        <p:nvSpPr>
          <p:cNvPr id="51" name="Rettangolo 50"/>
          <p:cNvSpPr/>
          <p:nvPr/>
        </p:nvSpPr>
        <p:spPr>
          <a:xfrm>
            <a:off x="7045771" y="492208"/>
            <a:ext cx="21210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</a:rPr>
              <a:t>Gagnon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</a:rPr>
              <a:t> AJ et al. </a:t>
            </a: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</a:rPr>
              <a:t>Soc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</a:rPr>
              <a:t> sci </a:t>
            </a:r>
            <a:r>
              <a:rPr lang="it-IT" sz="1100" i="1" dirty="0" err="1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it-IT" sz="1100" i="1" dirty="0">
                <a:solidFill>
                  <a:schemeClr val="bg1">
                    <a:lumMod val="50000"/>
                  </a:schemeClr>
                </a:solidFill>
              </a:rPr>
              <a:t> 2009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-324544" y="1700808"/>
            <a:ext cx="9577064" cy="3816424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259726" y="2405206"/>
            <a:ext cx="86178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20000"/>
                </a:solidFill>
              </a:rPr>
              <a:t>THE RISK </a:t>
            </a:r>
            <a:r>
              <a:rPr lang="en-US" sz="2800" dirty="0" smtClean="0">
                <a:solidFill>
                  <a:srgbClr val="920000"/>
                </a:solidFill>
              </a:rPr>
              <a:t>of </a:t>
            </a:r>
            <a:r>
              <a:rPr lang="en-US" sz="2800" b="1" dirty="0">
                <a:solidFill>
                  <a:srgbClr val="920000"/>
                </a:solidFill>
              </a:rPr>
              <a:t>PRETERM DELIVERY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significantly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higher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</a:t>
            </a:r>
          </a:p>
          <a:p>
            <a:r>
              <a:rPr lang="en-US" sz="2800" b="1" dirty="0" smtClean="0">
                <a:solidFill>
                  <a:prstClr val="white">
                    <a:lumMod val="50000"/>
                  </a:prstClr>
                </a:solidFill>
              </a:rPr>
              <a:t>African</a:t>
            </a:r>
            <a:r>
              <a:rPr lang="en-US" sz="2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</a:rPr>
              <a:t>– and 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</a:rPr>
              <a:t>Asian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</a:rPr>
              <a:t> – 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</a:rPr>
              <a:t>born migrant 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</a:rPr>
              <a:t>women </a:t>
            </a:r>
            <a:r>
              <a:rPr lang="en-US" sz="2800" dirty="0" smtClean="0">
                <a:solidFill>
                  <a:srgbClr val="7F7F7F"/>
                </a:solidFill>
              </a:rPr>
              <a:t>compared to that of the receivi</a:t>
            </a:r>
            <a:r>
              <a:rPr lang="en-US" sz="2800" dirty="0" smtClean="0">
                <a:solidFill>
                  <a:prstClr val="white">
                    <a:lumMod val="50000"/>
                  </a:prstClr>
                </a:solidFill>
              </a:rPr>
              <a:t>ng country </a:t>
            </a:r>
            <a:r>
              <a:rPr lang="en-US" sz="2800" dirty="0">
                <a:solidFill>
                  <a:prstClr val="white">
                    <a:lumMod val="50000"/>
                  </a:prstClr>
                </a:solidFill>
              </a:rPr>
              <a:t>women </a:t>
            </a:r>
            <a:endParaRPr lang="it-IT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en-US" sz="28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170" name="Picture 2" descr="Risultati immagini per preterm black chil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9" r="4136"/>
          <a:stretch/>
        </p:blipFill>
        <p:spPr bwMode="auto">
          <a:xfrm>
            <a:off x="4963327" y="3892352"/>
            <a:ext cx="358276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3996576" y="754971"/>
            <a:ext cx="576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-324544" y="1700808"/>
            <a:ext cx="9577064" cy="3816424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5148064" y="730797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Gissler</a:t>
            </a:r>
            <a:r>
              <a:rPr lang="it-IT" dirty="0"/>
              <a:t> et al Acta </a:t>
            </a:r>
            <a:r>
              <a:rPr lang="it-IT" dirty="0" err="1"/>
              <a:t>Obstet</a:t>
            </a:r>
            <a:r>
              <a:rPr lang="it-IT" dirty="0"/>
              <a:t> </a:t>
            </a:r>
            <a:r>
              <a:rPr lang="it-IT" dirty="0" err="1"/>
              <a:t>Gynecol</a:t>
            </a:r>
            <a:r>
              <a:rPr lang="it-IT" dirty="0"/>
              <a:t>  2009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45360" y="2397360"/>
            <a:ext cx="8475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920000"/>
                </a:solidFill>
              </a:rPr>
              <a:t>MORTALITY RISK 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babies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born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migrants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greatest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among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refugees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non </a:t>
            </a:r>
            <a:r>
              <a:rPr lang="it-IT" sz="2800" b="1" dirty="0" err="1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uropean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bg1">
                    <a:lumMod val="50000"/>
                  </a:schemeClr>
                </a:solidFill>
              </a:rPr>
              <a:t>migrants</a:t>
            </a:r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to Europe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179512" y="188640"/>
            <a:ext cx="6912008" cy="10134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3700" b="1" dirty="0" smtClean="0">
                <a:solidFill>
                  <a:srgbClr val="920000"/>
                </a:solidFill>
              </a:rPr>
              <a:t>STILLBIRTHS and INFANT DEATHS</a:t>
            </a:r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08" y="3888344"/>
            <a:ext cx="3554786" cy="195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6876256" y="754971"/>
            <a:ext cx="288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/>
          <p:cNvSpPr/>
          <p:nvPr/>
        </p:nvSpPr>
        <p:spPr>
          <a:xfrm>
            <a:off x="0" y="1412776"/>
            <a:ext cx="9577064" cy="5429174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260377" y="19285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Migrant mortality rate </a:t>
            </a:r>
            <a:r>
              <a:rPr lang="en-US" altLang="en-US" sz="2800" b="1" dirty="0">
                <a:solidFill>
                  <a:srgbClr val="920000"/>
                </a:solidFill>
              </a:rPr>
              <a:t>in Europe</a:t>
            </a:r>
          </a:p>
        </p:txBody>
      </p:sp>
      <p:cxnSp>
        <p:nvCxnSpPr>
          <p:cNvPr id="74" name="Connettore 1 73"/>
          <p:cNvCxnSpPr/>
          <p:nvPr/>
        </p:nvCxnSpPr>
        <p:spPr>
          <a:xfrm>
            <a:off x="-540568" y="1412776"/>
            <a:ext cx="11089232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-900608" y="2564905"/>
            <a:ext cx="1116124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032410" y="4680184"/>
            <a:ext cx="133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 Africa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035409" y="408405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South Asia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1035409" y="3189869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Eastern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Europe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1035409" y="3487932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Caribbean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1034226" y="1721993"/>
            <a:ext cx="20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REGION OF ORIGIN</a:t>
            </a:r>
            <a:endParaRPr lang="it-IT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1035409" y="4382121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East Asia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1035409" y="4978247"/>
            <a:ext cx="19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Sub-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Saharan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Africa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1037106" y="5276311"/>
            <a:ext cx="79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Turkey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023458" y="3785995"/>
            <a:ext cx="311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Latin American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countries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148064" y="346304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Ikram</a:t>
            </a:r>
            <a:r>
              <a:rPr lang="it-IT" dirty="0"/>
              <a:t> et al  </a:t>
            </a:r>
            <a:r>
              <a:rPr lang="it-IT" dirty="0" err="1"/>
              <a:t>Eur</a:t>
            </a:r>
            <a:r>
              <a:rPr lang="it-IT" dirty="0"/>
              <a:t> J </a:t>
            </a:r>
            <a:r>
              <a:rPr lang="it-IT" dirty="0" err="1"/>
              <a:t>Epidemiol</a:t>
            </a:r>
            <a:r>
              <a:rPr lang="it-IT" dirty="0"/>
              <a:t> 2016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543512" y="764704"/>
            <a:ext cx="264571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Denmark</a:t>
            </a:r>
            <a:r>
              <a:rPr lang="it-IT" dirty="0"/>
              <a:t>, </a:t>
            </a:r>
            <a:r>
              <a:rPr lang="it-IT" dirty="0" err="1"/>
              <a:t>England</a:t>
            </a:r>
            <a:r>
              <a:rPr lang="it-IT" dirty="0"/>
              <a:t>-Wales, France</a:t>
            </a:r>
          </a:p>
          <a:p>
            <a:r>
              <a:rPr lang="it-IT" dirty="0"/>
              <a:t>Netherlands, Scotland, </a:t>
            </a:r>
            <a:r>
              <a:rPr lang="it-IT" dirty="0" err="1"/>
              <a:t>Spain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1035409" y="2780928"/>
            <a:ext cx="22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Local-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orn</a:t>
            </a: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population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5524963" y="2780928"/>
            <a:ext cx="108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reference</a:t>
            </a:r>
            <a:endParaRPr lang="it-IT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5256120" y="754971"/>
            <a:ext cx="6660696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20272" y="3265224"/>
            <a:ext cx="12602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solidFill>
                  <a:srgbClr val="7F7F7F"/>
                </a:solidFill>
              </a:rPr>
              <a:t>%</a:t>
            </a:r>
            <a:endParaRPr lang="en-GB" sz="11500" dirty="0">
              <a:solidFill>
                <a:srgbClr val="7F7F7F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5650248" y="3170464"/>
            <a:ext cx="777673" cy="2541205"/>
            <a:chOff x="5650248" y="3170464"/>
            <a:chExt cx="777673" cy="2541205"/>
          </a:xfrm>
        </p:grpSpPr>
        <p:sp>
          <p:nvSpPr>
            <p:cNvPr id="52" name="Rettangolo 51"/>
            <p:cNvSpPr/>
            <p:nvPr/>
          </p:nvSpPr>
          <p:spPr>
            <a:xfrm>
              <a:off x="5901719" y="4671595"/>
              <a:ext cx="524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19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6044955" y="4075469"/>
              <a:ext cx="354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5868144" y="3171448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0.5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6044955" y="3479343"/>
              <a:ext cx="354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5940760" y="4373532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24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5903418" y="4999154"/>
              <a:ext cx="524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34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5868144" y="5325839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0.4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5868144" y="3777406"/>
              <a:ext cx="524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44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5664786" y="5250004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5650248" y="3170464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 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664786" y="3419872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5664786" y="3995111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5664786" y="3687873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5664786" y="4293096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5664786" y="4653136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 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Rettangolo 64"/>
            <p:cNvSpPr/>
            <p:nvPr/>
          </p:nvSpPr>
          <p:spPr>
            <a:xfrm>
              <a:off x="5664786" y="4982105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 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69" name="Connettore 1 68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4601611" y="2062288"/>
            <a:ext cx="335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Adjusted</a:t>
            </a: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for </a:t>
            </a:r>
            <a:r>
              <a:rPr lang="it-IT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age</a:t>
            </a: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and country of </a:t>
            </a:r>
            <a:r>
              <a:rPr lang="it-IT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destination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453048" y="1721993"/>
            <a:ext cx="371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MORTALITY RATE RATIOS IN WOMEN</a:t>
            </a:r>
          </a:p>
        </p:txBody>
      </p:sp>
    </p:spTree>
    <p:extLst>
      <p:ext uri="{BB962C8B-B14F-4D97-AF65-F5344CB8AC3E}">
        <p14:creationId xmlns:p14="http://schemas.microsoft.com/office/powerpoint/2010/main" val="21541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-26325" y="1772816"/>
            <a:ext cx="9206837" cy="2169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468560" y="2286457"/>
            <a:ext cx="891013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800" b="1" dirty="0" smtClean="0">
                <a:solidFill>
                  <a:srgbClr val="920000"/>
                </a:solidFill>
              </a:rPr>
              <a:t>POTENTIAL POLICY OPTIONS</a:t>
            </a:r>
          </a:p>
        </p:txBody>
      </p:sp>
      <p:pic>
        <p:nvPicPr>
          <p:cNvPr id="2050" name="Picture 2" descr="Risultati immag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5195455" cy="20608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1234070"/>
            <a:ext cx="9302173" cy="2194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8488" y="1857327"/>
            <a:ext cx="8123256" cy="559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MASSIVE SURGE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en-US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 MIGRANTS ENTERING EUROPE 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poses</a:t>
            </a:r>
            <a:endParaRPr lang="en-GB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4"/>
          <a:stretch/>
        </p:blipFill>
        <p:spPr bwMode="auto">
          <a:xfrm>
            <a:off x="-108520" y="3284219"/>
            <a:ext cx="3096345" cy="223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isultati immagini per mamma e bambino migrant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2303"/>
            <a:ext cx="2808312" cy="2228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10" y="3355142"/>
            <a:ext cx="3722110" cy="2234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776353" y="2319127"/>
            <a:ext cx="3582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>
                    <a:lumMod val="50000"/>
                  </a:schemeClr>
                </a:solidFill>
              </a:rPr>
              <a:t>EXTRA CHALLENGES</a:t>
            </a:r>
            <a:endParaRPr lang="en-GB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-72472" y="6885383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-36512" y="44624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4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40162" y="192853"/>
            <a:ext cx="7524454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rgbClr val="920000"/>
                </a:solidFill>
              </a:rPr>
              <a:t>What migrant women said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788024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4" descr="I:\ARIADNE aprile 2017\foto\imm7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88" r="-3389" b="4028"/>
          <a:stretch/>
        </p:blipFill>
        <p:spPr bwMode="auto">
          <a:xfrm>
            <a:off x="6713149" y="1340768"/>
            <a:ext cx="2536007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I:\ARIADNE aprile 2017\foto\imm4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24114" r="11852" b="31177"/>
          <a:stretch/>
        </p:blipFill>
        <p:spPr bwMode="auto">
          <a:xfrm>
            <a:off x="3285736" y="1340768"/>
            <a:ext cx="3427412" cy="15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:\ARIADNE aprile 2017\foto\imm8.JP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36792" r="15393" b="33480"/>
          <a:stretch/>
        </p:blipFill>
        <p:spPr bwMode="auto">
          <a:xfrm>
            <a:off x="-400319" y="1340768"/>
            <a:ext cx="3778435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25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-1" y="4149080"/>
            <a:ext cx="9144001" cy="2808312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8331" y="3316922"/>
            <a:ext cx="8445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do you think about the health care you have been given so far in Italy? </a:t>
            </a:r>
            <a:endParaRPr lang="it-IT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517040" y="4581128"/>
            <a:ext cx="8292042" cy="625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dirty="0">
                <a:solidFill>
                  <a:prstClr val="white">
                    <a:lumMod val="50000"/>
                  </a:prstClr>
                </a:solidFill>
              </a:rPr>
              <a:t>“We are happy about Italian National Health Service”</a:t>
            </a:r>
            <a:endParaRPr lang="en-GB" alt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40162" y="192853"/>
            <a:ext cx="7524454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rgbClr val="920000"/>
                </a:solidFill>
              </a:rPr>
              <a:t>What migrant women said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788024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4" descr="I:\ARIADNE aprile 2017\foto\imm7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88" r="-3389" b="4028"/>
          <a:stretch/>
        </p:blipFill>
        <p:spPr bwMode="auto">
          <a:xfrm>
            <a:off x="6713149" y="1340768"/>
            <a:ext cx="2536007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I:\ARIADNE aprile 2017\foto\imm4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24114" r="11852" b="31177"/>
          <a:stretch/>
        </p:blipFill>
        <p:spPr bwMode="auto">
          <a:xfrm>
            <a:off x="3285736" y="1340768"/>
            <a:ext cx="3427412" cy="15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:\ARIADNE aprile 2017\foto\imm8.JP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36792" r="15393" b="33480"/>
          <a:stretch/>
        </p:blipFill>
        <p:spPr bwMode="auto">
          <a:xfrm>
            <a:off x="-400319" y="1340768"/>
            <a:ext cx="3778435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82998" y="5365619"/>
            <a:ext cx="7875754" cy="93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2200" b="1" dirty="0">
                <a:solidFill>
                  <a:prstClr val="white">
                    <a:lumMod val="50000"/>
                  </a:prstClr>
                </a:solidFill>
              </a:rPr>
              <a:t>Appreciation</a:t>
            </a:r>
            <a:r>
              <a:rPr lang="en-US" altLang="en-US" sz="2200" dirty="0">
                <a:solidFill>
                  <a:prstClr val="white">
                    <a:lumMod val="50000"/>
                  </a:prstClr>
                </a:solidFill>
              </a:rPr>
              <a:t> of </a:t>
            </a:r>
            <a:r>
              <a:rPr lang="en-US" altLang="en-US" sz="2200" b="1" dirty="0">
                <a:solidFill>
                  <a:prstClr val="white">
                    <a:lumMod val="50000"/>
                  </a:prstClr>
                </a:solidFill>
              </a:rPr>
              <a:t>Italian National Health Service </a:t>
            </a:r>
            <a:r>
              <a:rPr lang="en-US" altLang="en-US" sz="2200" dirty="0">
                <a:solidFill>
                  <a:prstClr val="white">
                    <a:lumMod val="50000"/>
                  </a:prstClr>
                </a:solidFill>
              </a:rPr>
              <a:t>vs </a:t>
            </a:r>
            <a:r>
              <a:rPr lang="en-US" altLang="en-US" sz="2200" b="1" dirty="0">
                <a:solidFill>
                  <a:prstClr val="white">
                    <a:lumMod val="50000"/>
                  </a:prstClr>
                </a:solidFill>
              </a:rPr>
              <a:t>African System</a:t>
            </a:r>
            <a:r>
              <a:rPr lang="en-US" altLang="en-US" sz="20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en-US" sz="2000" i="1" dirty="0">
                <a:solidFill>
                  <a:prstClr val="white">
                    <a:lumMod val="50000"/>
                  </a:prstClr>
                </a:solidFill>
              </a:rPr>
              <a:t>(they send money to their </a:t>
            </a:r>
            <a:r>
              <a:rPr lang="en-US" altLang="en-US" sz="2000" i="1" dirty="0" smtClean="0">
                <a:solidFill>
                  <a:prstClr val="white">
                    <a:lumMod val="50000"/>
                  </a:prstClr>
                </a:solidFill>
              </a:rPr>
              <a:t>families </a:t>
            </a:r>
            <a:r>
              <a:rPr lang="en-US" altLang="en-US" sz="2000" i="1" dirty="0">
                <a:solidFill>
                  <a:prstClr val="white">
                    <a:lumMod val="50000"/>
                  </a:prstClr>
                </a:solidFill>
              </a:rPr>
              <a:t>to get medical care)</a:t>
            </a:r>
            <a:endParaRPr lang="en-GB" altLang="en-US" sz="2000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-1" y="4149080"/>
            <a:ext cx="9144001" cy="270892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31035" y="3130082"/>
            <a:ext cx="8445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the most important needs, as far as health is concerned, for women coming from other countries? </a:t>
            </a:r>
          </a:p>
        </p:txBody>
      </p:sp>
      <p:pic>
        <p:nvPicPr>
          <p:cNvPr id="24" name="Picture 4" descr="I:\ARIADNE aprile 2017\foto\imm7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88" r="-3389" b="4028"/>
          <a:stretch/>
        </p:blipFill>
        <p:spPr bwMode="auto">
          <a:xfrm>
            <a:off x="6713149" y="1340768"/>
            <a:ext cx="2536007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I:\ARIADNE aprile 2017\foto\imm4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24114" r="11852" b="31177"/>
          <a:stretch/>
        </p:blipFill>
        <p:spPr bwMode="auto">
          <a:xfrm>
            <a:off x="3285736" y="1340768"/>
            <a:ext cx="3427412" cy="15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:\ARIADNE aprile 2017\foto\imm8.JP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36792" r="15393" b="33480"/>
          <a:stretch/>
        </p:blipFill>
        <p:spPr bwMode="auto">
          <a:xfrm>
            <a:off x="-400319" y="1340768"/>
            <a:ext cx="3778435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37872" y="5013176"/>
            <a:ext cx="9028961" cy="809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Information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 on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prevention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 of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sexually transmitted diseases 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and on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contraception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</a:p>
          <a:p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in a form they can understand. 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251520" y="4316624"/>
            <a:ext cx="6256864" cy="625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Gynaecological</a:t>
            </a:r>
            <a:r>
              <a:rPr lang="en-US" altLang="en-US" sz="1900" b="1" dirty="0" smtClean="0">
                <a:solidFill>
                  <a:schemeClr val="bg1">
                    <a:lumMod val="50000"/>
                  </a:schemeClr>
                </a:solidFill>
              </a:rPr>
              <a:t> check-up</a:t>
            </a:r>
            <a:endParaRPr lang="en-GB" altLang="en-US"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37872" y="5959814"/>
            <a:ext cx="8983584" cy="625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Information about the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National Health System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how they can use it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 and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where to go</a:t>
            </a:r>
            <a:endParaRPr lang="en-GB" altLang="en-US" sz="19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3251431" y="5371049"/>
            <a:ext cx="389920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900" i="1" dirty="0">
                <a:solidFill>
                  <a:prstClr val="white">
                    <a:lumMod val="50000"/>
                  </a:prstClr>
                </a:solidFill>
              </a:rPr>
              <a:t>They wanted </a:t>
            </a:r>
            <a:r>
              <a:rPr lang="en-US" altLang="en-US" sz="1900" i="1" dirty="0" smtClean="0">
                <a:solidFill>
                  <a:prstClr val="white">
                    <a:lumMod val="50000"/>
                  </a:prstClr>
                </a:solidFill>
              </a:rPr>
              <a:t>men also to </a:t>
            </a:r>
            <a:r>
              <a:rPr lang="en-US" altLang="en-US" sz="1900" i="1" dirty="0">
                <a:solidFill>
                  <a:prstClr val="white">
                    <a:lumMod val="50000"/>
                  </a:prstClr>
                </a:solidFill>
              </a:rPr>
              <a:t>be informed</a:t>
            </a:r>
            <a:endParaRPr lang="en-GB" altLang="en-US" sz="1900" b="1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140162" y="192853"/>
            <a:ext cx="7524454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rgbClr val="920000"/>
                </a:solidFill>
              </a:rPr>
              <a:t>What migrant women said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4788024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-1" y="4149080"/>
            <a:ext cx="9144001" cy="2708920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7387" y="3258769"/>
            <a:ext cx="8445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and how information about health should be given to migrant women?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4224" y="4806014"/>
            <a:ext cx="9028961" cy="809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Counselling 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on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 not being afraid 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of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 going to hospital 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or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seeing a doctor  </a:t>
            </a:r>
            <a:endParaRPr lang="en-US" altLang="en-US" sz="1900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37872" y="4313996"/>
            <a:ext cx="6256864" cy="625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b="1" dirty="0" smtClean="0">
                <a:solidFill>
                  <a:schemeClr val="bg1">
                    <a:lumMod val="50000"/>
                  </a:schemeClr>
                </a:solidFill>
              </a:rPr>
              <a:t>Immediate </a:t>
            </a:r>
            <a:r>
              <a:rPr lang="en-US" altLang="en-US" sz="1900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US" altLang="en-US" sz="1900" b="1" dirty="0" smtClean="0">
                <a:solidFill>
                  <a:schemeClr val="bg1">
                    <a:lumMod val="50000"/>
                  </a:schemeClr>
                </a:solidFill>
              </a:rPr>
              <a:t> compulsory </a:t>
            </a:r>
            <a:r>
              <a:rPr lang="en-US" altLang="en-US" sz="1900" b="1" dirty="0" err="1" smtClean="0">
                <a:solidFill>
                  <a:schemeClr val="bg1">
                    <a:lumMod val="50000"/>
                  </a:schemeClr>
                </a:solidFill>
              </a:rPr>
              <a:t>chek</a:t>
            </a:r>
            <a:r>
              <a:rPr lang="en-US" altLang="en-US" sz="1900" b="1" dirty="0" smtClean="0">
                <a:solidFill>
                  <a:schemeClr val="bg1">
                    <a:lumMod val="50000"/>
                  </a:schemeClr>
                </a:solidFill>
              </a:rPr>
              <a:t>-up </a:t>
            </a:r>
            <a:r>
              <a:rPr lang="en-US" altLang="en-US" sz="1900" dirty="0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en-US" altLang="en-US" sz="1900" b="1" dirty="0" smtClean="0">
                <a:solidFill>
                  <a:schemeClr val="bg1">
                    <a:lumMod val="50000"/>
                  </a:schemeClr>
                </a:solidFill>
              </a:rPr>
              <a:t> arrival</a:t>
            </a:r>
            <a:endParaRPr lang="en-GB" altLang="en-US"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40162" y="192853"/>
            <a:ext cx="7524454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rgbClr val="920000"/>
                </a:solidFill>
              </a:rPr>
              <a:t>What migrant women said</a:t>
            </a:r>
            <a:endParaRPr lang="en-US" altLang="en-US" sz="3200" b="1" dirty="0">
              <a:solidFill>
                <a:srgbClr val="920000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788024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34463" y="5555848"/>
            <a:ext cx="816101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900" b="1" dirty="0">
                <a:solidFill>
                  <a:prstClr val="white">
                    <a:lumMod val="50000"/>
                  </a:prstClr>
                </a:solidFill>
              </a:rPr>
              <a:t>Information</a:t>
            </a:r>
            <a:r>
              <a:rPr lang="en-US" altLang="en-US" sz="19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on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priority areas of prevention 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should be given to men and women</a:t>
            </a:r>
          </a:p>
          <a:p>
            <a:r>
              <a:rPr lang="en-US" altLang="en-US" sz="1900" b="1" dirty="0">
                <a:solidFill>
                  <a:prstClr val="white">
                    <a:lumMod val="50000"/>
                  </a:prstClr>
                </a:solidFill>
              </a:rPr>
              <a:t>b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oth immediately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 and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later</a:t>
            </a:r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 in more detail through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meetings with professionals </a:t>
            </a:r>
          </a:p>
          <a:p>
            <a:r>
              <a:rPr lang="en-US" altLang="en-US" sz="1900" dirty="0" smtClean="0">
                <a:solidFill>
                  <a:prstClr val="white">
                    <a:lumMod val="50000"/>
                  </a:prstClr>
                </a:solidFill>
              </a:rPr>
              <a:t>and </a:t>
            </a:r>
            <a:r>
              <a:rPr lang="en-US" altLang="en-US" sz="1900" b="1" dirty="0" smtClean="0">
                <a:solidFill>
                  <a:prstClr val="white">
                    <a:lumMod val="50000"/>
                  </a:prstClr>
                </a:solidFill>
              </a:rPr>
              <a:t>written material to keep</a:t>
            </a:r>
            <a:endParaRPr lang="en-GB" altLang="en-US" sz="19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2" name="Picture 4" descr="I:\ARIADNE aprile 2017\foto\imm7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88" r="-3389" b="4028"/>
          <a:stretch/>
        </p:blipFill>
        <p:spPr bwMode="auto">
          <a:xfrm>
            <a:off x="6713149" y="1340768"/>
            <a:ext cx="2536007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I:\ARIADNE aprile 2017\foto\imm4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24114" r="11852" b="31177"/>
          <a:stretch/>
        </p:blipFill>
        <p:spPr bwMode="auto">
          <a:xfrm>
            <a:off x="3285736" y="1340768"/>
            <a:ext cx="3427412" cy="15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:\ARIADNE aprile 2017\foto\imm8.JP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36792" r="15393" b="33480"/>
          <a:stretch/>
        </p:blipFill>
        <p:spPr bwMode="auto">
          <a:xfrm>
            <a:off x="-400319" y="1340768"/>
            <a:ext cx="3778435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-287940" y="3450880"/>
            <a:ext cx="10009112" cy="2023365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140162" y="192853"/>
            <a:ext cx="7524454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solidFill>
                  <a:srgbClr val="7A0000"/>
                </a:solidFill>
              </a:rPr>
              <a:t>What migrant women said</a:t>
            </a:r>
            <a:endParaRPr lang="en-US" altLang="en-US" sz="3200" b="1" dirty="0">
              <a:solidFill>
                <a:srgbClr val="7A0000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788024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51802" y="3773763"/>
            <a:ext cx="900547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300" dirty="0" smtClean="0">
                <a:solidFill>
                  <a:prstClr val="white">
                    <a:lumMod val="50000"/>
                  </a:prstClr>
                </a:solidFill>
              </a:rPr>
              <a:t>When asked about </a:t>
            </a:r>
            <a:r>
              <a:rPr lang="en-US" altLang="en-US" sz="2300" b="1" dirty="0" smtClean="0">
                <a:solidFill>
                  <a:prstClr val="white">
                    <a:lumMod val="50000"/>
                  </a:prstClr>
                </a:solidFill>
              </a:rPr>
              <a:t>their</a:t>
            </a:r>
            <a:r>
              <a:rPr lang="en-US" altLang="en-US" sz="23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en-US" sz="2300" b="1" dirty="0" err="1" smtClean="0">
                <a:solidFill>
                  <a:prstClr val="white">
                    <a:lumMod val="50000"/>
                  </a:prstClr>
                </a:solidFill>
              </a:rPr>
              <a:t>knoweldge</a:t>
            </a:r>
            <a:r>
              <a:rPr lang="en-US" altLang="en-US" sz="2300" dirty="0" smtClean="0">
                <a:solidFill>
                  <a:prstClr val="white">
                    <a:lumMod val="50000"/>
                  </a:prstClr>
                </a:solidFill>
              </a:rPr>
              <a:t> of the </a:t>
            </a:r>
            <a:r>
              <a:rPr lang="en-US" altLang="en-US" sz="2300" b="1" dirty="0" smtClean="0">
                <a:solidFill>
                  <a:prstClr val="white">
                    <a:lumMod val="50000"/>
                  </a:prstClr>
                </a:solidFill>
              </a:rPr>
              <a:t>anatomy </a:t>
            </a:r>
            <a:r>
              <a:rPr lang="en-US" altLang="en-US" sz="2300" dirty="0" smtClean="0">
                <a:solidFill>
                  <a:prstClr val="white">
                    <a:lumMod val="50000"/>
                  </a:prstClr>
                </a:solidFill>
              </a:rPr>
              <a:t>of </a:t>
            </a:r>
            <a:r>
              <a:rPr lang="en-US" altLang="en-US" sz="2300" b="1" dirty="0" smtClean="0">
                <a:solidFill>
                  <a:prstClr val="white">
                    <a:lumMod val="50000"/>
                  </a:prstClr>
                </a:solidFill>
              </a:rPr>
              <a:t>their genital tract</a:t>
            </a:r>
            <a:r>
              <a:rPr lang="en-US" altLang="en-US" sz="2300" dirty="0" smtClean="0">
                <a:solidFill>
                  <a:prstClr val="white">
                    <a:lumMod val="50000"/>
                  </a:prstClr>
                </a:solidFill>
              </a:rPr>
              <a:t>,</a:t>
            </a:r>
          </a:p>
          <a:p>
            <a:r>
              <a:rPr lang="en-US" altLang="en-US" sz="2300" b="1" dirty="0">
                <a:solidFill>
                  <a:prstClr val="white">
                    <a:lumMod val="50000"/>
                  </a:prstClr>
                </a:solidFill>
              </a:rPr>
              <a:t>c</a:t>
            </a:r>
            <a:r>
              <a:rPr lang="en-US" altLang="en-US" sz="2300" b="1" dirty="0" smtClean="0">
                <a:solidFill>
                  <a:prstClr val="white">
                    <a:lumMod val="50000"/>
                  </a:prstClr>
                </a:solidFill>
              </a:rPr>
              <a:t>ervical cancer prevention</a:t>
            </a:r>
            <a:r>
              <a:rPr lang="en-US" altLang="en-US" sz="2300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en-US" altLang="en-US" sz="2300" b="1" dirty="0" smtClean="0">
                <a:solidFill>
                  <a:prstClr val="white">
                    <a:lumMod val="50000"/>
                  </a:prstClr>
                </a:solidFill>
              </a:rPr>
              <a:t>HPV vaccines </a:t>
            </a:r>
            <a:r>
              <a:rPr lang="en-US" altLang="en-US" sz="2300" dirty="0" smtClean="0">
                <a:solidFill>
                  <a:prstClr val="white">
                    <a:lumMod val="50000"/>
                  </a:prstClr>
                </a:solidFill>
              </a:rPr>
              <a:t>and the importance of </a:t>
            </a:r>
          </a:p>
          <a:p>
            <a:r>
              <a:rPr lang="en-US" altLang="en-US" sz="2300" b="1" dirty="0" smtClean="0">
                <a:solidFill>
                  <a:prstClr val="white">
                    <a:lumMod val="50000"/>
                  </a:prstClr>
                </a:solidFill>
              </a:rPr>
              <a:t>pre-</a:t>
            </a:r>
            <a:r>
              <a:rPr lang="en-US" altLang="en-US" sz="2300" b="1" dirty="0" err="1" smtClean="0">
                <a:solidFill>
                  <a:prstClr val="white">
                    <a:lumMod val="50000"/>
                  </a:prstClr>
                </a:solidFill>
              </a:rPr>
              <a:t>conceptional</a:t>
            </a:r>
            <a:r>
              <a:rPr lang="en-US" altLang="en-US" sz="23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en-US" sz="2300" b="1" dirty="0" smtClean="0">
                <a:solidFill>
                  <a:prstClr val="white">
                    <a:lumMod val="50000"/>
                  </a:prstClr>
                </a:solidFill>
              </a:rPr>
              <a:t>counselling….</a:t>
            </a:r>
            <a:endParaRPr lang="en-GB" altLang="en-US" sz="23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2" name="Picture 4" descr="I:\ARIADNE aprile 2017\foto\imm7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88" r="-3389" b="4028"/>
          <a:stretch/>
        </p:blipFill>
        <p:spPr bwMode="auto">
          <a:xfrm>
            <a:off x="6713149" y="1340768"/>
            <a:ext cx="2536007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I:\ARIADNE aprile 2017\foto\imm4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24114" r="11852" b="31177"/>
          <a:stretch/>
        </p:blipFill>
        <p:spPr bwMode="auto">
          <a:xfrm>
            <a:off x="3285736" y="1340768"/>
            <a:ext cx="3427412" cy="15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:\ARIADNE aprile 2017\foto\imm8.JP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36792" r="15393" b="33480"/>
          <a:stretch/>
        </p:blipFill>
        <p:spPr bwMode="auto">
          <a:xfrm>
            <a:off x="-400319" y="1340768"/>
            <a:ext cx="3778435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25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251520" y="5172545"/>
            <a:ext cx="8605878" cy="1165803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66389" y="5554939"/>
            <a:ext cx="81896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i="1" dirty="0" smtClean="0">
                <a:solidFill>
                  <a:prstClr val="white">
                    <a:lumMod val="50000"/>
                  </a:prstClr>
                </a:solidFill>
              </a:rPr>
              <a:t>The said they knew </a:t>
            </a:r>
            <a:r>
              <a:rPr lang="en-US" altLang="en-US" sz="2200" b="1" dirty="0" smtClean="0">
                <a:solidFill>
                  <a:prstClr val="white">
                    <a:lumMod val="50000"/>
                  </a:prstClr>
                </a:solidFill>
              </a:rPr>
              <a:t>NOTHING</a:t>
            </a:r>
            <a:r>
              <a:rPr lang="en-US" altLang="en-US" sz="2200" i="1" dirty="0" smtClean="0">
                <a:solidFill>
                  <a:prstClr val="white">
                    <a:lumMod val="50000"/>
                  </a:prstClr>
                </a:solidFill>
              </a:rPr>
              <a:t> at all and </a:t>
            </a:r>
            <a:r>
              <a:rPr lang="en-US" altLang="en-US" sz="2200" b="1" dirty="0" smtClean="0">
                <a:solidFill>
                  <a:prstClr val="white">
                    <a:lumMod val="50000"/>
                  </a:prstClr>
                </a:solidFill>
              </a:rPr>
              <a:t>WANTED</a:t>
            </a:r>
            <a:r>
              <a:rPr lang="en-US" altLang="en-US" sz="2200" b="1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altLang="en-US" sz="2200" i="1" dirty="0" smtClean="0">
                <a:solidFill>
                  <a:prstClr val="white">
                    <a:lumMod val="50000"/>
                  </a:prstClr>
                </a:solidFill>
              </a:rPr>
              <a:t>to </a:t>
            </a:r>
            <a:r>
              <a:rPr lang="en-US" altLang="en-US" sz="2200" b="1" dirty="0" smtClean="0">
                <a:solidFill>
                  <a:prstClr val="white">
                    <a:lumMod val="50000"/>
                  </a:prstClr>
                </a:solidFill>
              </a:rPr>
              <a:t>LEARN ABOUT IT</a:t>
            </a:r>
            <a:endParaRPr lang="en-GB" altLang="en-US" sz="22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I:\ARIADNE aprile 2017\foto\imm7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88" r="-3389" b="4028"/>
          <a:stretch/>
        </p:blipFill>
        <p:spPr bwMode="auto">
          <a:xfrm>
            <a:off x="6713149" y="1340768"/>
            <a:ext cx="2536007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I:\ARIADNE aprile 2017\foto\imm4.JP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24114" r="11852" b="31177"/>
          <a:stretch/>
        </p:blipFill>
        <p:spPr bwMode="auto">
          <a:xfrm>
            <a:off x="3285736" y="1340768"/>
            <a:ext cx="3427412" cy="15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:\ARIADNE aprile 2017\foto\imm8.JP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36792" r="15393" b="33480"/>
          <a:stretch/>
        </p:blipFill>
        <p:spPr bwMode="auto">
          <a:xfrm>
            <a:off x="-400319" y="1340768"/>
            <a:ext cx="3778435" cy="1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25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-252536" y="2996952"/>
            <a:ext cx="9540064" cy="2664296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79512" y="3342471"/>
            <a:ext cx="878497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altLang="en-US" sz="2800" b="1" i="1" dirty="0">
                <a:solidFill>
                  <a:prstClr val="white">
                    <a:lumMod val="50000"/>
                  </a:prstClr>
                </a:solidFill>
              </a:rPr>
              <a:t>Following their </a:t>
            </a:r>
            <a:r>
              <a:rPr lang="en-GB" altLang="en-US" sz="2800" b="1" i="1" dirty="0" smtClean="0">
                <a:solidFill>
                  <a:prstClr val="white">
                    <a:lumMod val="50000"/>
                  </a:prstClr>
                </a:solidFill>
              </a:rPr>
              <a:t>feedback</a:t>
            </a:r>
          </a:p>
          <a:p>
            <a:pPr>
              <a:spcAft>
                <a:spcPts val="1800"/>
              </a:spcAft>
            </a:pPr>
            <a:r>
              <a:rPr lang="en-GB" altLang="en-US" sz="2400" b="1" i="1" dirty="0" smtClean="0">
                <a:solidFill>
                  <a:prstClr val="white">
                    <a:lumMod val="50000"/>
                  </a:prstClr>
                </a:solidFill>
              </a:rPr>
              <a:t>increased meetings </a:t>
            </a:r>
            <a:r>
              <a:rPr lang="en-GB" altLang="en-US" sz="2400" b="1" i="1" dirty="0">
                <a:solidFill>
                  <a:prstClr val="white">
                    <a:lumMod val="50000"/>
                  </a:prstClr>
                </a:solidFill>
              </a:rPr>
              <a:t>with pregnant and non-pregnant migrant and local-born </a:t>
            </a:r>
            <a:r>
              <a:rPr lang="en-GB" altLang="en-US" sz="2400" b="1" i="1" dirty="0" smtClean="0">
                <a:solidFill>
                  <a:prstClr val="white">
                    <a:lumMod val="50000"/>
                  </a:prstClr>
                </a:solidFill>
              </a:rPr>
              <a:t>women</a:t>
            </a:r>
            <a:endParaRPr lang="en-GB" altLang="en-US" sz="2400" b="1" i="1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en-GB" altLang="en-US" sz="2800" b="1" dirty="0" smtClean="0">
                <a:solidFill>
                  <a:prstClr val="white">
                    <a:lumMod val="50000"/>
                  </a:prstClr>
                </a:solidFill>
              </a:rPr>
              <a:t>WORD </a:t>
            </a:r>
            <a:r>
              <a:rPr lang="en-GB" altLang="en-US" sz="2800" dirty="0" smtClean="0">
                <a:solidFill>
                  <a:prstClr val="white">
                    <a:lumMod val="50000"/>
                  </a:prstClr>
                </a:solidFill>
              </a:rPr>
              <a:t>of</a:t>
            </a:r>
            <a:r>
              <a:rPr lang="en-GB" altLang="en-US" sz="2800" b="1" dirty="0" smtClean="0">
                <a:solidFill>
                  <a:prstClr val="white">
                    <a:lumMod val="50000"/>
                  </a:prstClr>
                </a:solidFill>
              </a:rPr>
              <a:t> MOUTH DISSEMINATION </a:t>
            </a:r>
            <a:r>
              <a:rPr lang="en-GB" altLang="en-US" sz="2800" dirty="0" smtClean="0">
                <a:solidFill>
                  <a:prstClr val="white">
                    <a:lumMod val="50000"/>
                  </a:prstClr>
                </a:solidFill>
              </a:rPr>
              <a:t>to</a:t>
            </a:r>
            <a:r>
              <a:rPr lang="en-GB" altLang="en-US" sz="2800" b="1" dirty="0" smtClean="0">
                <a:solidFill>
                  <a:prstClr val="white">
                    <a:lumMod val="50000"/>
                  </a:prstClr>
                </a:solidFill>
              </a:rPr>
              <a:t> OTHER WOMEN </a:t>
            </a:r>
          </a:p>
          <a:p>
            <a:endParaRPr lang="en-US" altLang="en-US" sz="2800" b="1" i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-132173" y="30976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" name="Group 3"/>
          <p:cNvGrpSpPr>
            <a:grpSpLocks/>
          </p:cNvGrpSpPr>
          <p:nvPr/>
        </p:nvGrpSpPr>
        <p:grpSpPr bwMode="auto">
          <a:xfrm rot="365812" flipH="1">
            <a:off x="4174926" y="3596375"/>
            <a:ext cx="414308" cy="366550"/>
            <a:chOff x="802" y="1390"/>
            <a:chExt cx="762" cy="5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" name="Freeform 4"/>
            <p:cNvSpPr>
              <a:spLocks/>
            </p:cNvSpPr>
            <p:nvPr/>
          </p:nvSpPr>
          <p:spPr bwMode="auto">
            <a:xfrm rot="21197325" flipH="1">
              <a:off x="1112" y="1390"/>
              <a:ext cx="442" cy="3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21197325" flipH="1">
              <a:off x="825" y="1706"/>
              <a:ext cx="227" cy="248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 rot="21197325" flipH="1">
              <a:off x="1059" y="1781"/>
              <a:ext cx="273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 rot="21197325" flipH="1">
              <a:off x="802" y="1404"/>
              <a:ext cx="762" cy="47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5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180528" y="2564903"/>
            <a:ext cx="9433048" cy="201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8344" y="3172011"/>
            <a:ext cx="8640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GB" altLang="it-I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PROMOTING and INVESTING in FAMILY PLANNING CAN BE A COST–EFFECTIVE</a:t>
            </a:r>
            <a:r>
              <a:rPr lang="en-GB" altLang="it-IT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>
              <a:lnSpc>
                <a:spcPts val="2700"/>
              </a:lnSpc>
            </a:pPr>
            <a:r>
              <a:rPr lang="en-GB" altLang="it-IT" sz="2000" dirty="0" smtClean="0">
                <a:solidFill>
                  <a:schemeClr val="bg1">
                    <a:lumMod val="50000"/>
                  </a:schemeClr>
                </a:solidFill>
              </a:rPr>
              <a:t>way </a:t>
            </a:r>
            <a:r>
              <a:rPr lang="en-GB" altLang="it-IT" sz="20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GB" altLang="it-IT" sz="2000" dirty="0" smtClean="0">
                <a:solidFill>
                  <a:schemeClr val="bg1">
                    <a:lumMod val="50000"/>
                  </a:schemeClr>
                </a:solidFill>
              </a:rPr>
              <a:t>improve </a:t>
            </a:r>
            <a:r>
              <a:rPr lang="en-GB" altLang="it-IT" sz="2000" dirty="0">
                <a:solidFill>
                  <a:schemeClr val="bg1">
                    <a:lumMod val="50000"/>
                  </a:schemeClr>
                </a:solidFill>
              </a:rPr>
              <a:t>migrant women’s health and prevent unintended </a:t>
            </a:r>
            <a:r>
              <a:rPr lang="en-GB" altLang="it-IT" sz="2000" dirty="0" smtClean="0">
                <a:solidFill>
                  <a:schemeClr val="bg1">
                    <a:lumMod val="50000"/>
                  </a:schemeClr>
                </a:solidFill>
              </a:rPr>
              <a:t>pregnancies</a:t>
            </a:r>
            <a:endParaRPr lang="en-GB" alt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2" descr="Risultati immagini per w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1288"/>
            <a:ext cx="846861" cy="7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1245777" y="6221550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HEALTH EVIDENCE NETWORK SYNTHESIS REPORT 45 (2016)</a:t>
            </a:r>
            <a:endParaRPr lang="it-IT" sz="12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3491880" y="6528008"/>
            <a:ext cx="576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38" b="90260" l="305" r="98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86" b="-1"/>
          <a:stretch/>
        </p:blipFill>
        <p:spPr bwMode="auto">
          <a:xfrm>
            <a:off x="4841330" y="1041639"/>
            <a:ext cx="4483198" cy="202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-74725" y="40944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-180528" y="1174606"/>
            <a:ext cx="9433048" cy="201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-324544" y="3356992"/>
            <a:ext cx="10369151" cy="2376264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51520" y="1723369"/>
            <a:ext cx="864096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EDUCATIONAL MATERIAL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to be provided in a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CULTURALLY SENSITIVE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way and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INTERPRETERS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OTHER SUPPORTIVE SERVICES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must be offered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51520" y="3738081"/>
            <a:ext cx="896448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TRAINING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PROFESSIONAL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STAFF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 issues such as intercultural communication, 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culturally sensitive care and specific female health risks in migrants is to be encouraged 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 favour the provision of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CULTURALLY SENSITIVE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CARE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Risultati immagini per interpreter migra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02"/>
          <a:stretch/>
        </p:blipFill>
        <p:spPr bwMode="auto">
          <a:xfrm>
            <a:off x="7006624" y="312415"/>
            <a:ext cx="1871939" cy="11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804954" y="5063298"/>
            <a:ext cx="684076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INCREASED NUMBER OF WORKSHOPS around the world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 rot="17997703">
            <a:off x="378935" y="4956886"/>
            <a:ext cx="414308" cy="366550"/>
            <a:chOff x="802" y="1390"/>
            <a:chExt cx="762" cy="56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 rot="21197325" flipH="1">
              <a:off x="1112" y="1390"/>
              <a:ext cx="442" cy="3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21197325" flipH="1">
              <a:off x="825" y="1706"/>
              <a:ext cx="227" cy="248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 rot="21197325" flipH="1">
              <a:off x="1059" y="1781"/>
              <a:ext cx="273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rot="21197325" flipH="1">
              <a:off x="802" y="1404"/>
              <a:ext cx="762" cy="47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it-IT" sz="2400" kern="0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C:\Users\lari\Desktop\IMG_83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t="20741" r="25" b="16530"/>
          <a:stretch/>
        </p:blipFill>
        <p:spPr bwMode="auto">
          <a:xfrm>
            <a:off x="6372200" y="5125113"/>
            <a:ext cx="2592859" cy="14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ttore 1 24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-74725" y="40944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/>
          <p:cNvSpPr/>
          <p:nvPr/>
        </p:nvSpPr>
        <p:spPr>
          <a:xfrm>
            <a:off x="-356563" y="1402085"/>
            <a:ext cx="9577064" cy="5429174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260377" y="19285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Migrant mortality rate </a:t>
            </a:r>
            <a:r>
              <a:rPr lang="en-US" altLang="en-US" sz="2800" b="1" dirty="0">
                <a:solidFill>
                  <a:srgbClr val="920000"/>
                </a:solidFill>
              </a:rPr>
              <a:t>in Europe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148064" y="346304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Ikram</a:t>
            </a:r>
            <a:r>
              <a:rPr lang="it-IT" dirty="0"/>
              <a:t> et al  </a:t>
            </a:r>
            <a:r>
              <a:rPr lang="it-IT" dirty="0" err="1"/>
              <a:t>Eur</a:t>
            </a:r>
            <a:r>
              <a:rPr lang="it-IT" dirty="0"/>
              <a:t> J </a:t>
            </a:r>
            <a:r>
              <a:rPr lang="it-IT" dirty="0" err="1"/>
              <a:t>Epidemiol</a:t>
            </a:r>
            <a:r>
              <a:rPr lang="it-IT" dirty="0"/>
              <a:t> 2016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543512" y="764704"/>
            <a:ext cx="264571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Denmark</a:t>
            </a:r>
            <a:r>
              <a:rPr lang="it-IT" dirty="0"/>
              <a:t>, </a:t>
            </a:r>
            <a:r>
              <a:rPr lang="it-IT" dirty="0" err="1"/>
              <a:t>England</a:t>
            </a:r>
            <a:r>
              <a:rPr lang="it-IT" dirty="0"/>
              <a:t>-Wales, France</a:t>
            </a:r>
          </a:p>
          <a:p>
            <a:r>
              <a:rPr lang="it-IT" dirty="0"/>
              <a:t>Netherlands, Scotland, </a:t>
            </a:r>
            <a:r>
              <a:rPr lang="it-IT" dirty="0" err="1"/>
              <a:t>Spain</a:t>
            </a:r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5524963" y="2780928"/>
            <a:ext cx="108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reference</a:t>
            </a:r>
            <a:endParaRPr lang="it-IT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5256120" y="754971"/>
            <a:ext cx="6660696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20272" y="3265224"/>
            <a:ext cx="12602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solidFill>
                  <a:srgbClr val="7F7F7F"/>
                </a:solidFill>
              </a:rPr>
              <a:t>%</a:t>
            </a:r>
            <a:endParaRPr lang="en-GB" sz="11500" dirty="0">
              <a:solidFill>
                <a:srgbClr val="7F7F7F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5650248" y="3170464"/>
            <a:ext cx="777673" cy="2541205"/>
            <a:chOff x="5650248" y="3170464"/>
            <a:chExt cx="777673" cy="2541205"/>
          </a:xfrm>
        </p:grpSpPr>
        <p:sp>
          <p:nvSpPr>
            <p:cNvPr id="52" name="Rettangolo 51"/>
            <p:cNvSpPr/>
            <p:nvPr/>
          </p:nvSpPr>
          <p:spPr>
            <a:xfrm>
              <a:off x="5901719" y="4671595"/>
              <a:ext cx="524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19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6044955" y="4075469"/>
              <a:ext cx="354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7 </a:t>
              </a:r>
              <a:endParaRPr lang="it-IT" sz="1400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5868144" y="3171448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0.5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6044955" y="3479343"/>
              <a:ext cx="3545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3 </a:t>
              </a:r>
              <a:endParaRPr lang="it-IT" sz="1400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5940760" y="4373532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24 </a:t>
              </a:r>
              <a:endParaRPr lang="it-IT" sz="1400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5903418" y="4999154"/>
              <a:ext cx="524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34 </a:t>
              </a:r>
              <a:endParaRPr lang="it-IT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5868144" y="5325839"/>
              <a:ext cx="532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0.4</a:t>
              </a:r>
              <a:endParaRPr lang="it-IT" sz="1400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5868144" y="3777406"/>
              <a:ext cx="5245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44 </a:t>
              </a:r>
              <a:endParaRPr lang="it-IT" sz="1400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5664786" y="5250004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-</a:t>
              </a:r>
              <a:endParaRPr lang="en-GB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5650248" y="3170464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 </a:t>
              </a:r>
              <a:endParaRPr lang="en-GB" sz="2000" dirty="0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664786" y="3419872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-</a:t>
              </a:r>
              <a:endParaRPr lang="en-GB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5664786" y="3995111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-</a:t>
              </a:r>
              <a:endParaRPr lang="en-GB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5664786" y="3687873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-</a:t>
              </a:r>
              <a:endParaRPr lang="en-GB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5664786" y="4293096"/>
              <a:ext cx="279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</a:rPr>
                <a:t>-</a:t>
              </a:r>
              <a:endParaRPr lang="en-GB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5664786" y="4653136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 </a:t>
              </a:r>
              <a:endParaRPr lang="en-GB" sz="2000" dirty="0"/>
            </a:p>
          </p:txBody>
        </p:sp>
        <p:sp>
          <p:nvSpPr>
            <p:cNvPr id="65" name="Rettangolo 64"/>
            <p:cNvSpPr/>
            <p:nvPr/>
          </p:nvSpPr>
          <p:spPr>
            <a:xfrm>
              <a:off x="5664786" y="4982105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 </a:t>
              </a:r>
              <a:endParaRPr lang="en-GB" sz="2000" dirty="0"/>
            </a:p>
          </p:txBody>
        </p:sp>
      </p:grpSp>
      <p:sp>
        <p:nvSpPr>
          <p:cNvPr id="41" name="Rettangolo 40"/>
          <p:cNvSpPr/>
          <p:nvPr/>
        </p:nvSpPr>
        <p:spPr>
          <a:xfrm>
            <a:off x="-212429" y="5919694"/>
            <a:ext cx="9896997" cy="1152127"/>
          </a:xfrm>
          <a:prstGeom prst="rect">
            <a:avLst/>
          </a:prstGeom>
          <a:solidFill>
            <a:schemeClr val="accent3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60376" y="6344418"/>
            <a:ext cx="7840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SALMON BIAS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Remigration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elder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unhealthy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immigrants to native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countries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277647" y="6054580"/>
            <a:ext cx="7920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HEALTHY-MIGRANT EFFECT  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Selective migration of healthy  individuals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032410" y="4680184"/>
            <a:ext cx="133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 Africa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035409" y="408405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South Asia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1035409" y="3189869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Eastern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Europe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1035409" y="348793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Caribbean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1034226" y="1721993"/>
            <a:ext cx="20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REGION OF ORIGIN</a:t>
            </a:r>
            <a:endParaRPr lang="it-IT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7" name="CasellaDiTesto 76"/>
          <p:cNvSpPr txBox="1"/>
          <p:nvPr/>
        </p:nvSpPr>
        <p:spPr>
          <a:xfrm>
            <a:off x="1035409" y="4382121"/>
            <a:ext cx="103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East Asia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1035409" y="4978247"/>
            <a:ext cx="19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Sub-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Saharan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Africa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1037106" y="5276311"/>
            <a:ext cx="8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3">
                    <a:lumMod val="75000"/>
                  </a:schemeClr>
                </a:solidFill>
              </a:rPr>
              <a:t>Turkey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1023458" y="3785995"/>
            <a:ext cx="316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 Latin American </a:t>
            </a:r>
            <a:r>
              <a:rPr lang="it-IT" b="1" dirty="0" err="1" smtClean="0">
                <a:solidFill>
                  <a:schemeClr val="accent3">
                    <a:lumMod val="75000"/>
                  </a:schemeClr>
                </a:solidFill>
              </a:rPr>
              <a:t>countries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1035409" y="2780928"/>
            <a:ext cx="22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Local-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orn</a:t>
            </a: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population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CasellaDiTesto 82"/>
          <p:cNvSpPr txBox="1"/>
          <p:nvPr/>
        </p:nvSpPr>
        <p:spPr>
          <a:xfrm>
            <a:off x="4601611" y="2062288"/>
            <a:ext cx="335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Adjusted</a:t>
            </a: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for </a:t>
            </a:r>
            <a:r>
              <a:rPr lang="it-IT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age</a:t>
            </a: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and country of </a:t>
            </a:r>
            <a:r>
              <a:rPr lang="it-IT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destination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4" name="Rettangolo 83"/>
          <p:cNvSpPr/>
          <p:nvPr/>
        </p:nvSpPr>
        <p:spPr>
          <a:xfrm>
            <a:off x="4453048" y="1721993"/>
            <a:ext cx="371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MORTALITY RATE RATIOS IN WOMEN</a:t>
            </a:r>
          </a:p>
        </p:txBody>
      </p:sp>
      <p:cxnSp>
        <p:nvCxnSpPr>
          <p:cNvPr id="44" name="Connettore 1 43"/>
          <p:cNvCxnSpPr/>
          <p:nvPr/>
        </p:nvCxnSpPr>
        <p:spPr>
          <a:xfrm>
            <a:off x="-540568" y="1412776"/>
            <a:ext cx="11089232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-900608" y="2564905"/>
            <a:ext cx="1116124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-180528" y="798112"/>
            <a:ext cx="9433048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prstClr val="white"/>
              </a:solidFill>
            </a:endParaRPr>
          </a:p>
        </p:txBody>
      </p:sp>
      <p:sp>
        <p:nvSpPr>
          <p:cNvPr id="19" name="Oval 22"/>
          <p:cNvSpPr/>
          <p:nvPr/>
        </p:nvSpPr>
        <p:spPr>
          <a:xfrm>
            <a:off x="3116908" y="2395076"/>
            <a:ext cx="2332725" cy="1044256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92088" y="1232195"/>
            <a:ext cx="835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</a:pPr>
            <a:r>
              <a:rPr lang="es-ES_tradnl" sz="2400" kern="0" dirty="0">
                <a:solidFill>
                  <a:srgbClr val="7F7F7F"/>
                </a:solidFill>
                <a:cs typeface="Arial" panose="020B0604020202020204" pitchFamily="34" charset="0"/>
              </a:rPr>
              <a:t>A difference can be made by adopting an approach where </a:t>
            </a:r>
            <a:endParaRPr lang="es-ES_tradnl" sz="2400" kern="0" dirty="0" smtClean="0">
              <a:solidFill>
                <a:srgbClr val="7F7F7F"/>
              </a:solidFill>
              <a:cs typeface="Arial" panose="020B0604020202020204" pitchFamily="34" charset="0"/>
            </a:endParaRPr>
          </a:p>
          <a:p>
            <a:pPr marL="0" lvl="1" algn="ctr">
              <a:spcBef>
                <a:spcPct val="0"/>
              </a:spcBef>
            </a:pPr>
            <a:r>
              <a:rPr lang="es-ES_tradnl" sz="2400" b="1" kern="0" dirty="0" smtClean="0">
                <a:solidFill>
                  <a:srgbClr val="7F7F7F"/>
                </a:solidFill>
                <a:cs typeface="Arial" panose="020B0604020202020204" pitchFamily="34" charset="0"/>
              </a:rPr>
              <a:t>human </a:t>
            </a:r>
            <a:r>
              <a:rPr lang="es-ES_tradnl" sz="2400" b="1" kern="0" dirty="0">
                <a:solidFill>
                  <a:srgbClr val="7F7F7F"/>
                </a:solidFill>
                <a:cs typeface="Arial" panose="020B0604020202020204" pitchFamily="34" charset="0"/>
              </a:rPr>
              <a:t>rights </a:t>
            </a:r>
            <a:r>
              <a:rPr lang="es-ES_tradnl" sz="2400" kern="0" dirty="0">
                <a:solidFill>
                  <a:srgbClr val="7F7F7F"/>
                </a:solidFill>
                <a:cs typeface="Arial" panose="020B0604020202020204" pitchFamily="34" charset="0"/>
              </a:rPr>
              <a:t>are </a:t>
            </a:r>
            <a:r>
              <a:rPr lang="es-ES_tradnl" sz="2400" b="1" kern="0" dirty="0">
                <a:solidFill>
                  <a:srgbClr val="7F7F7F"/>
                </a:solidFill>
                <a:cs typeface="Arial" panose="020B0604020202020204" pitchFamily="34" charset="0"/>
              </a:rPr>
              <a:t>fully integrated into women’s healthcare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-74725" y="40944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Oval 24"/>
          <p:cNvSpPr/>
          <p:nvPr/>
        </p:nvSpPr>
        <p:spPr>
          <a:xfrm>
            <a:off x="654936" y="4027340"/>
            <a:ext cx="2404896" cy="890384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</a:p>
        </p:txBody>
      </p:sp>
      <p:sp>
        <p:nvSpPr>
          <p:cNvPr id="23" name="Oval 20"/>
          <p:cNvSpPr/>
          <p:nvPr/>
        </p:nvSpPr>
        <p:spPr>
          <a:xfrm>
            <a:off x="1174087" y="5087654"/>
            <a:ext cx="2389801" cy="982198"/>
          </a:xfrm>
          <a:prstGeom prst="ellipse">
            <a:avLst/>
          </a:prstGeom>
          <a:solidFill>
            <a:srgbClr val="FFFFCC">
              <a:alpha val="60000"/>
            </a:srgbClr>
          </a:solidFill>
          <a:ln>
            <a:solidFill>
              <a:srgbClr val="FFCC00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Size and Spacing</a:t>
            </a:r>
          </a:p>
        </p:txBody>
      </p:sp>
      <p:sp>
        <p:nvSpPr>
          <p:cNvPr id="24" name="Oval 19"/>
          <p:cNvSpPr/>
          <p:nvPr/>
        </p:nvSpPr>
        <p:spPr>
          <a:xfrm>
            <a:off x="4179267" y="5277764"/>
            <a:ext cx="3705101" cy="920948"/>
          </a:xfrm>
          <a:prstGeom prst="ellips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solidFill>
              <a:schemeClr val="accent4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from inhumane treatment</a:t>
            </a:r>
          </a:p>
        </p:txBody>
      </p:sp>
      <p:sp>
        <p:nvSpPr>
          <p:cNvPr id="25" name="Oval 26"/>
          <p:cNvSpPr/>
          <p:nvPr/>
        </p:nvSpPr>
        <p:spPr>
          <a:xfrm>
            <a:off x="2439100" y="3441700"/>
            <a:ext cx="2636956" cy="997180"/>
          </a:xfrm>
          <a:prstGeom prst="ellipse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solidFill>
              <a:schemeClr val="accent4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</a:p>
        </p:txBody>
      </p:sp>
      <p:sp>
        <p:nvSpPr>
          <p:cNvPr id="26" name="Oval 17"/>
          <p:cNvSpPr/>
          <p:nvPr/>
        </p:nvSpPr>
        <p:spPr>
          <a:xfrm>
            <a:off x="1097281" y="2780724"/>
            <a:ext cx="2287058" cy="893048"/>
          </a:xfrm>
          <a:prstGeom prst="ellipse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chemeClr val="accent3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</a:p>
        </p:txBody>
      </p:sp>
      <p:sp>
        <p:nvSpPr>
          <p:cNvPr id="27" name="Oval 23"/>
          <p:cNvSpPr/>
          <p:nvPr/>
        </p:nvSpPr>
        <p:spPr>
          <a:xfrm>
            <a:off x="5364088" y="4413668"/>
            <a:ext cx="3180359" cy="904787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Non-discrimination</a:t>
            </a:r>
          </a:p>
        </p:txBody>
      </p:sp>
      <p:sp>
        <p:nvSpPr>
          <p:cNvPr id="28" name="Oval 24"/>
          <p:cNvSpPr/>
          <p:nvPr/>
        </p:nvSpPr>
        <p:spPr>
          <a:xfrm>
            <a:off x="4887372" y="3562725"/>
            <a:ext cx="2462949" cy="994959"/>
          </a:xfrm>
          <a:prstGeom prst="ellipse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chemeClr val="accent3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29" name="Oval 18"/>
          <p:cNvSpPr/>
          <p:nvPr/>
        </p:nvSpPr>
        <p:spPr>
          <a:xfrm>
            <a:off x="5292105" y="2721340"/>
            <a:ext cx="2808287" cy="900240"/>
          </a:xfrm>
          <a:prstGeom prst="ellipse">
            <a:avLst/>
          </a:prstGeom>
          <a:solidFill>
            <a:srgbClr val="FFFFCC">
              <a:alpha val="60000"/>
            </a:srgbClr>
          </a:solidFill>
          <a:ln>
            <a:solidFill>
              <a:srgbClr val="FFCC00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from Science</a:t>
            </a:r>
          </a:p>
        </p:txBody>
      </p:sp>
      <p:sp>
        <p:nvSpPr>
          <p:cNvPr id="31" name="Oval 21"/>
          <p:cNvSpPr/>
          <p:nvPr/>
        </p:nvSpPr>
        <p:spPr>
          <a:xfrm>
            <a:off x="2555776" y="4413668"/>
            <a:ext cx="2969001" cy="1066761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</a:p>
        </p:txBody>
      </p:sp>
      <p:sp>
        <p:nvSpPr>
          <p:cNvPr id="30" name="Oval 22"/>
          <p:cNvSpPr/>
          <p:nvPr/>
        </p:nvSpPr>
        <p:spPr>
          <a:xfrm>
            <a:off x="3116908" y="2397444"/>
            <a:ext cx="2332725" cy="1044256"/>
          </a:xfrm>
          <a:prstGeom prst="ellipse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7422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ARIADNE aprile 2017\materiale\SDGs\Sustainable_Development_Goals 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6" y="1743209"/>
            <a:ext cx="8403888" cy="427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91" y="219497"/>
            <a:ext cx="5593495" cy="119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256350" y="7824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2015-2030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5179107" y="754971"/>
            <a:ext cx="540000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17456" r="46322" b="6251"/>
          <a:stretch/>
        </p:blipFill>
        <p:spPr bwMode="auto">
          <a:xfrm>
            <a:off x="2627784" y="754971"/>
            <a:ext cx="4068247" cy="569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2627784" y="754971"/>
            <a:ext cx="7951323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260648" y="6453335"/>
            <a:ext cx="7951323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6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-180528" y="2239696"/>
            <a:ext cx="9433048" cy="2928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61734" r="62372" b="6251"/>
          <a:stretch/>
        </p:blipFill>
        <p:spPr bwMode="auto">
          <a:xfrm>
            <a:off x="-36512" y="-34355"/>
            <a:ext cx="1170384" cy="14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349896" y="-27384"/>
            <a:ext cx="2286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GLOBAL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STRATEGY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WOMEN’S,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CHILDREN’S AND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ADOLESCENTS’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(2016-2030)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0128" y="2807720"/>
            <a:ext cx="9109075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“…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</a:rPr>
              <a:t>helping</a:t>
            </a: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 create an enabling environment for health,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GLOBAL STRATEGY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aims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transform societies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that women, children and adolescents everywhere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can realize their rights to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the highest attainable standards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health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well-being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lnSpc>
                <a:spcPts val="2900"/>
              </a:lnSpc>
            </a:pPr>
            <a:endParaRPr lang="it-IT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900"/>
              </a:lnSpc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2336" y="4118735"/>
            <a:ext cx="8929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 turn,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will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deliver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enormous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social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demographic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economic benefits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105538" y="5661248"/>
            <a:ext cx="6932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“It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grand vision. But it is achievable</a:t>
            </a:r>
            <a:r>
              <a:rPr lang="en-US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  <a:endParaRPr lang="it-IT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2915816" y="754971"/>
            <a:ext cx="7272208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6372200" y="332656"/>
            <a:ext cx="1414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Ban</a:t>
            </a: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Ki-moon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36854" r="59166" b="26724"/>
          <a:stretch/>
        </p:blipFill>
        <p:spPr bwMode="auto">
          <a:xfrm>
            <a:off x="7743379" y="0"/>
            <a:ext cx="1221109" cy="14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3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0" y="1901760"/>
            <a:ext cx="9144000" cy="4885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3" name="Rettangolo 2"/>
          <p:cNvSpPr/>
          <p:nvPr/>
        </p:nvSpPr>
        <p:spPr>
          <a:xfrm>
            <a:off x="-468560" y="2377648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We all have a role to play</a:t>
            </a:r>
            <a:endParaRPr lang="it-IT" sz="2800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0576" y="3241744"/>
            <a:ext cx="3816424" cy="251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dirty="0">
                <a:solidFill>
                  <a:srgbClr val="7F7F7F"/>
                </a:solidFill>
              </a:rPr>
              <a:t>The </a:t>
            </a:r>
            <a:r>
              <a:rPr lang="en-US" i="1" dirty="0">
                <a:solidFill>
                  <a:srgbClr val="7F7F7F"/>
                </a:solidFill>
              </a:rPr>
              <a:t>Global Strategy </a:t>
            </a:r>
            <a:r>
              <a:rPr lang="en-US" dirty="0">
                <a:solidFill>
                  <a:srgbClr val="7F7F7F"/>
                </a:solidFill>
              </a:rPr>
              <a:t>can only be implemented </a:t>
            </a:r>
            <a:r>
              <a:rPr lang="en-US" dirty="0" smtClean="0">
                <a:solidFill>
                  <a:srgbClr val="7F7F7F"/>
                </a:solidFill>
              </a:rPr>
              <a:t>through </a:t>
            </a:r>
            <a:r>
              <a:rPr lang="en-US" b="1" dirty="0" smtClean="0">
                <a:solidFill>
                  <a:srgbClr val="7F7F7F"/>
                </a:solidFill>
              </a:rPr>
              <a:t>collective </a:t>
            </a:r>
            <a:r>
              <a:rPr lang="en-US" b="1" dirty="0">
                <a:solidFill>
                  <a:srgbClr val="7F7F7F"/>
                </a:solidFill>
              </a:rPr>
              <a:t>action </a:t>
            </a:r>
            <a:r>
              <a:rPr lang="en-US" dirty="0" smtClean="0">
                <a:solidFill>
                  <a:srgbClr val="7F7F7F"/>
                </a:solidFill>
              </a:rPr>
              <a:t>and </a:t>
            </a:r>
            <a:r>
              <a:rPr lang="en-US" b="1" dirty="0" smtClean="0">
                <a:solidFill>
                  <a:srgbClr val="7F7F7F"/>
                </a:solidFill>
              </a:rPr>
              <a:t>collaborative </a:t>
            </a:r>
            <a:r>
              <a:rPr lang="en-US" b="1" dirty="0">
                <a:solidFill>
                  <a:srgbClr val="7F7F7F"/>
                </a:solidFill>
              </a:rPr>
              <a:t>effort</a:t>
            </a:r>
            <a:r>
              <a:rPr lang="en-US" dirty="0">
                <a:solidFill>
                  <a:srgbClr val="7F7F7F"/>
                </a:solidFill>
              </a:rPr>
              <a:t>: </a:t>
            </a:r>
            <a:r>
              <a:rPr lang="en-US" b="1" dirty="0">
                <a:solidFill>
                  <a:srgbClr val="7F7F7F"/>
                </a:solidFill>
              </a:rPr>
              <a:t>everyone has a critical role to play</a:t>
            </a:r>
            <a:r>
              <a:rPr lang="en-US" dirty="0">
                <a:solidFill>
                  <a:srgbClr val="7F7F7F"/>
                </a:solidFill>
              </a:rPr>
              <a:t> in improving the </a:t>
            </a:r>
            <a:r>
              <a:rPr lang="en-US" dirty="0" smtClean="0">
                <a:solidFill>
                  <a:srgbClr val="7F7F7F"/>
                </a:solidFill>
              </a:rPr>
              <a:t>physical and </a:t>
            </a:r>
            <a:r>
              <a:rPr lang="en-US" dirty="0">
                <a:solidFill>
                  <a:srgbClr val="7F7F7F"/>
                </a:solidFill>
              </a:rPr>
              <a:t>mental health of women, children and adolescents, everywhere.</a:t>
            </a:r>
            <a:endParaRPr lang="it-IT" dirty="0">
              <a:solidFill>
                <a:srgbClr val="7F7F7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18531" r="47659" b="36412"/>
          <a:stretch/>
        </p:blipFill>
        <p:spPr bwMode="auto">
          <a:xfrm>
            <a:off x="4272192" y="1959248"/>
            <a:ext cx="4867376" cy="436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61734" r="62372" b="6251"/>
          <a:stretch/>
        </p:blipFill>
        <p:spPr bwMode="auto">
          <a:xfrm>
            <a:off x="-36512" y="-34355"/>
            <a:ext cx="1170384" cy="14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1349896" y="-27384"/>
            <a:ext cx="2286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GLOBAL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STRATEGY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WOMEN’S,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CHILDREN’S AND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ADOLESCENTS’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</a:t>
            </a:r>
          </a:p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(2016-2030)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2915816" y="754971"/>
            <a:ext cx="7272208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4346285" y="2161624"/>
            <a:ext cx="2444315" cy="24769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96920" y="2328574"/>
            <a:ext cx="24482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it-IT" sz="2200" b="1" dirty="0">
                <a:solidFill>
                  <a:schemeClr val="bg1"/>
                </a:solidFill>
              </a:rPr>
              <a:t>The </a:t>
            </a:r>
            <a:r>
              <a:rPr lang="it-IT" sz="2200" b="1" dirty="0" err="1">
                <a:solidFill>
                  <a:schemeClr val="bg1"/>
                </a:solidFill>
              </a:rPr>
              <a:t>opportunity</a:t>
            </a:r>
            <a:r>
              <a:rPr lang="it-IT" sz="2200" b="1" dirty="0">
                <a:solidFill>
                  <a:schemeClr val="bg1"/>
                </a:solidFill>
              </a:rPr>
              <a:t> and </a:t>
            </a:r>
            <a:r>
              <a:rPr lang="it-IT" sz="2200" b="1" dirty="0" err="1">
                <a:solidFill>
                  <a:schemeClr val="bg1"/>
                </a:solidFill>
              </a:rPr>
              <a:t>reponsability</a:t>
            </a:r>
            <a:r>
              <a:rPr lang="it-IT" sz="2200" b="1" dirty="0">
                <a:solidFill>
                  <a:schemeClr val="bg1"/>
                </a:solidFill>
              </a:rPr>
              <a:t> to </a:t>
            </a:r>
            <a:r>
              <a:rPr lang="it-IT" sz="2200" b="1" dirty="0" err="1">
                <a:solidFill>
                  <a:schemeClr val="bg1"/>
                </a:solidFill>
              </a:rPr>
              <a:t>act</a:t>
            </a:r>
            <a:r>
              <a:rPr lang="it-IT" sz="2200" b="1" dirty="0">
                <a:solidFill>
                  <a:schemeClr val="bg1"/>
                </a:solidFill>
              </a:rPr>
              <a:t> </a:t>
            </a:r>
            <a:r>
              <a:rPr lang="it-IT" sz="2200" b="1" dirty="0" err="1">
                <a:solidFill>
                  <a:schemeClr val="bg1"/>
                </a:solidFill>
              </a:rPr>
              <a:t>belong</a:t>
            </a:r>
            <a:r>
              <a:rPr lang="it-IT" sz="2200" b="1" dirty="0">
                <a:solidFill>
                  <a:schemeClr val="bg1"/>
                </a:solidFill>
              </a:rPr>
              <a:t> to </a:t>
            </a:r>
            <a:r>
              <a:rPr lang="it-IT" sz="2200" b="1" dirty="0" err="1">
                <a:solidFill>
                  <a:schemeClr val="bg1"/>
                </a:solidFill>
              </a:rPr>
              <a:t>us</a:t>
            </a:r>
            <a:r>
              <a:rPr lang="it-IT" sz="2200" b="1" dirty="0">
                <a:solidFill>
                  <a:schemeClr val="bg1"/>
                </a:solidFill>
              </a:rPr>
              <a:t>, </a:t>
            </a:r>
            <a:r>
              <a:rPr lang="it-IT" sz="2200" b="1" dirty="0" smtClean="0">
                <a:solidFill>
                  <a:schemeClr val="bg1"/>
                </a:solidFill>
              </a:rPr>
              <a:t>NOW.</a:t>
            </a:r>
            <a:endParaRPr lang="it-IT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Maternal infant issues\Ultime diapo\foto gruppo slide finale 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675456"/>
            <a:ext cx="10729377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/>
          <p:cNvSpPr/>
          <p:nvPr/>
        </p:nvSpPr>
        <p:spPr>
          <a:xfrm>
            <a:off x="0" y="1412776"/>
            <a:ext cx="9577064" cy="5429174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260377" y="19285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Migrant mortality rate </a:t>
            </a:r>
            <a:r>
              <a:rPr lang="en-US" altLang="en-US" sz="2800" b="1" dirty="0">
                <a:solidFill>
                  <a:srgbClr val="920000"/>
                </a:solidFill>
              </a:rPr>
              <a:t>in Europe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148064" y="346304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Ikram</a:t>
            </a:r>
            <a:r>
              <a:rPr lang="it-IT" dirty="0"/>
              <a:t> et al  </a:t>
            </a:r>
            <a:r>
              <a:rPr lang="it-IT" dirty="0" err="1"/>
              <a:t>Eur</a:t>
            </a:r>
            <a:r>
              <a:rPr lang="it-IT" dirty="0"/>
              <a:t> J </a:t>
            </a:r>
            <a:r>
              <a:rPr lang="it-IT" dirty="0" err="1"/>
              <a:t>Epidemiol</a:t>
            </a:r>
            <a:r>
              <a:rPr lang="it-IT" dirty="0"/>
              <a:t> 2016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543512" y="764704"/>
            <a:ext cx="264571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Denmark</a:t>
            </a:r>
            <a:r>
              <a:rPr lang="it-IT" dirty="0"/>
              <a:t>, </a:t>
            </a:r>
            <a:r>
              <a:rPr lang="it-IT" dirty="0" err="1"/>
              <a:t>England</a:t>
            </a:r>
            <a:r>
              <a:rPr lang="it-IT" dirty="0"/>
              <a:t>-Wales, France</a:t>
            </a:r>
          </a:p>
          <a:p>
            <a:r>
              <a:rPr lang="it-IT" dirty="0"/>
              <a:t>Netherlands, Scotland, </a:t>
            </a:r>
            <a:r>
              <a:rPr lang="it-IT" dirty="0" err="1"/>
              <a:t>Spain</a:t>
            </a:r>
            <a:endParaRPr lang="it-IT" dirty="0"/>
          </a:p>
        </p:txBody>
      </p:sp>
      <p:sp>
        <p:nvSpPr>
          <p:cNvPr id="34" name="Rettangolo 33"/>
          <p:cNvSpPr/>
          <p:nvPr/>
        </p:nvSpPr>
        <p:spPr>
          <a:xfrm>
            <a:off x="5524963" y="2780928"/>
            <a:ext cx="108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reference</a:t>
            </a:r>
            <a:endParaRPr lang="it-IT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5256120" y="754971"/>
            <a:ext cx="6660696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20272" y="3265224"/>
            <a:ext cx="12602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solidFill>
                  <a:srgbClr val="7F7F7F"/>
                </a:solidFill>
              </a:rPr>
              <a:t>%</a:t>
            </a:r>
            <a:endParaRPr lang="en-GB" sz="11500" dirty="0">
              <a:solidFill>
                <a:srgbClr val="7F7F7F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5901719" y="4671595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</a:rPr>
              <a:t> 19 </a:t>
            </a:r>
            <a:endParaRPr lang="it-IT" sz="1400" i="1" dirty="0">
              <a:solidFill>
                <a:srgbClr val="920000"/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6044955" y="407546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 </a:t>
            </a:r>
            <a:endParaRPr lang="it-IT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Rettangolo 88"/>
          <p:cNvSpPr/>
          <p:nvPr/>
        </p:nvSpPr>
        <p:spPr>
          <a:xfrm>
            <a:off x="5868144" y="3171448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</a:rPr>
              <a:t>0.5 </a:t>
            </a:r>
            <a:endParaRPr lang="it-IT" sz="1400" i="1" dirty="0">
              <a:solidFill>
                <a:srgbClr val="920000"/>
              </a:solidFill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6044955" y="3479343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endParaRPr lang="it-IT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5940760" y="437353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 </a:t>
            </a:r>
            <a:endParaRPr lang="it-IT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5903418" y="4999154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</a:rPr>
              <a:t> 34 </a:t>
            </a:r>
            <a:endParaRPr lang="it-IT" sz="1400" i="1" dirty="0">
              <a:solidFill>
                <a:srgbClr val="920000"/>
              </a:solidFill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5868144" y="5325839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0.4</a:t>
            </a:r>
            <a:endParaRPr lang="it-IT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5868144" y="3777406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44 </a:t>
            </a:r>
            <a:endParaRPr lang="it-IT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5664786" y="5250004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650248" y="317046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920000"/>
                </a:solidFill>
              </a:rPr>
              <a:t>+ </a:t>
            </a:r>
            <a:endParaRPr lang="en-GB" sz="2000" dirty="0">
              <a:solidFill>
                <a:srgbClr val="92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664786" y="3419872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664786" y="3995111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5664786" y="3687873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5664786" y="4293096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5664786" y="465313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920000"/>
                </a:solidFill>
              </a:rPr>
              <a:t>+ </a:t>
            </a:r>
            <a:endParaRPr lang="en-GB" sz="2000" dirty="0">
              <a:solidFill>
                <a:srgbClr val="920000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5664786" y="498210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920000"/>
                </a:solidFill>
              </a:rPr>
              <a:t>+ </a:t>
            </a:r>
            <a:endParaRPr lang="en-GB" sz="2000" dirty="0">
              <a:solidFill>
                <a:srgbClr val="920000"/>
              </a:solidFill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-458633" y="5850357"/>
            <a:ext cx="9982985" cy="1025850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CasellaDiTesto 90"/>
          <p:cNvSpPr txBox="1"/>
          <p:nvPr/>
        </p:nvSpPr>
        <p:spPr>
          <a:xfrm>
            <a:off x="2699792" y="6186790"/>
            <a:ext cx="1689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chemeClr val="bg1"/>
                </a:solidFill>
              </a:rPr>
              <a:t>Possibile </a:t>
            </a:r>
            <a:r>
              <a:rPr lang="it-IT" sz="1600" b="1" i="1" dirty="0" err="1" smtClean="0">
                <a:solidFill>
                  <a:schemeClr val="bg1"/>
                </a:solidFill>
              </a:rPr>
              <a:t>reasons</a:t>
            </a:r>
            <a:r>
              <a:rPr lang="it-IT" sz="1600" b="1" i="1" dirty="0" smtClean="0">
                <a:solidFill>
                  <a:schemeClr val="bg1"/>
                </a:solidFill>
              </a:rPr>
              <a:t>:</a:t>
            </a:r>
            <a:endParaRPr lang="it-IT" sz="1600" b="1" i="1" dirty="0">
              <a:solidFill>
                <a:schemeClr val="bg1"/>
              </a:solidFill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4355976" y="6165304"/>
            <a:ext cx="462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Maternal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</a:t>
            </a:r>
            <a:r>
              <a:rPr lang="it-IT" b="1" dirty="0" err="1" smtClean="0">
                <a:solidFill>
                  <a:schemeClr val="bg1"/>
                </a:solidFill>
              </a:rPr>
              <a:t>ortality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sz="1600" dirty="0" smtClean="0">
                <a:solidFill>
                  <a:schemeClr val="bg1"/>
                </a:solidFill>
              </a:rPr>
              <a:t>and</a:t>
            </a:r>
            <a:r>
              <a:rPr lang="it-IT" b="1" dirty="0" smtClean="0">
                <a:solidFill>
                  <a:schemeClr val="bg1"/>
                </a:solidFill>
              </a:rPr>
              <a:t> gender-</a:t>
            </a:r>
            <a:r>
              <a:rPr lang="it-IT" b="1" dirty="0" err="1" smtClean="0">
                <a:solidFill>
                  <a:schemeClr val="bg1"/>
                </a:solidFill>
              </a:rPr>
              <a:t>based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violence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032410" y="4680184"/>
            <a:ext cx="135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920000"/>
                </a:solidFill>
              </a:rPr>
              <a:t>North Africa</a:t>
            </a:r>
            <a:endParaRPr lang="it-IT" b="1" dirty="0">
              <a:solidFill>
                <a:srgbClr val="92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035409" y="408405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South Asia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1035409" y="3189869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920000"/>
                </a:solidFill>
              </a:rPr>
              <a:t>Eastern</a:t>
            </a:r>
            <a:r>
              <a:rPr lang="it-IT" b="1" dirty="0" smtClean="0">
                <a:solidFill>
                  <a:srgbClr val="920000"/>
                </a:solidFill>
              </a:rPr>
              <a:t> Europe</a:t>
            </a:r>
            <a:endParaRPr lang="it-IT" b="1" dirty="0">
              <a:solidFill>
                <a:srgbClr val="920000"/>
              </a:solidFill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1035409" y="348793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Caribbean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1034226" y="1721993"/>
            <a:ext cx="20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REGION OF ORIGIN</a:t>
            </a:r>
            <a:endParaRPr lang="it-IT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4601611" y="2062288"/>
            <a:ext cx="335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Adjusted</a:t>
            </a: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for </a:t>
            </a:r>
            <a:r>
              <a:rPr lang="it-IT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age</a:t>
            </a: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and country of </a:t>
            </a:r>
            <a:r>
              <a:rPr lang="it-IT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destination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1035409" y="4382121"/>
            <a:ext cx="103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East Asia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1035409" y="4978247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920000"/>
                </a:solidFill>
              </a:rPr>
              <a:t>Sub-</a:t>
            </a:r>
            <a:r>
              <a:rPr lang="it-IT" b="1" dirty="0" err="1" smtClean="0">
                <a:solidFill>
                  <a:srgbClr val="920000"/>
                </a:solidFill>
              </a:rPr>
              <a:t>Saharan</a:t>
            </a:r>
            <a:r>
              <a:rPr lang="it-IT" b="1" dirty="0" smtClean="0">
                <a:solidFill>
                  <a:srgbClr val="920000"/>
                </a:solidFill>
              </a:rPr>
              <a:t> Africa</a:t>
            </a:r>
            <a:endParaRPr lang="it-IT" b="1" dirty="0">
              <a:solidFill>
                <a:srgbClr val="920000"/>
              </a:solidFill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1037106" y="5276311"/>
            <a:ext cx="8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Turkey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4453048" y="1721993"/>
            <a:ext cx="371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MORTALITY RATE RATIOS IN WOMEN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1023458" y="3785995"/>
            <a:ext cx="316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Latin American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countries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1035409" y="2780928"/>
            <a:ext cx="22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Local-</a:t>
            </a:r>
            <a:r>
              <a:rPr lang="it-IT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orn</a:t>
            </a: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population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4" name="Connettore 1 43"/>
          <p:cNvCxnSpPr/>
          <p:nvPr/>
        </p:nvCxnSpPr>
        <p:spPr>
          <a:xfrm>
            <a:off x="-540568" y="1412776"/>
            <a:ext cx="11089232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-900608" y="2564905"/>
            <a:ext cx="1116124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229239" y="6186790"/>
            <a:ext cx="379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VULNERABLE POPULATION</a:t>
            </a:r>
          </a:p>
        </p:txBody>
      </p:sp>
    </p:spTree>
    <p:extLst>
      <p:ext uri="{BB962C8B-B14F-4D97-AF65-F5344CB8AC3E}">
        <p14:creationId xmlns:p14="http://schemas.microsoft.com/office/powerpoint/2010/main" val="10476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9" y="2658661"/>
            <a:ext cx="1008111" cy="287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/>
          <a:stretch/>
        </p:blipFill>
        <p:spPr bwMode="auto">
          <a:xfrm>
            <a:off x="928316" y="2566321"/>
            <a:ext cx="3302758" cy="343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46" y="2473129"/>
            <a:ext cx="5180126" cy="37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866104" y="1052736"/>
            <a:ext cx="4934440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alt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96" y="6004862"/>
            <a:ext cx="3035354" cy="2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00017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6804248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50" name="Rettangolo 49"/>
          <p:cNvSpPr/>
          <p:nvPr/>
        </p:nvSpPr>
        <p:spPr>
          <a:xfrm>
            <a:off x="6841645" y="6254728"/>
            <a:ext cx="1779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MRR- 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Women</a:t>
            </a:r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(95% CI)</a:t>
            </a:r>
            <a:endParaRPr lang="it-IT" sz="1600" dirty="0"/>
          </a:p>
        </p:txBody>
      </p:sp>
      <p:sp>
        <p:nvSpPr>
          <p:cNvPr id="51" name="Rettangolo 50"/>
          <p:cNvSpPr/>
          <p:nvPr/>
        </p:nvSpPr>
        <p:spPr>
          <a:xfrm>
            <a:off x="2374745" y="6254728"/>
            <a:ext cx="1779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MRR- 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Women</a:t>
            </a:r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(95% CI)</a:t>
            </a:r>
            <a:endParaRPr lang="it-IT" sz="1600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60377" y="19285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Migrant mortality rate </a:t>
            </a:r>
            <a:r>
              <a:rPr lang="en-US" altLang="en-US" sz="2800" b="1" dirty="0">
                <a:solidFill>
                  <a:srgbClr val="920000"/>
                </a:solidFill>
              </a:rPr>
              <a:t>in Europe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325" y="3423435"/>
            <a:ext cx="457200" cy="20955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5148064" y="346304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Ikram</a:t>
            </a:r>
            <a:r>
              <a:rPr lang="it-IT" dirty="0"/>
              <a:t> et al  </a:t>
            </a:r>
            <a:r>
              <a:rPr lang="it-IT" dirty="0" err="1"/>
              <a:t>Eur</a:t>
            </a:r>
            <a:r>
              <a:rPr lang="it-IT" dirty="0"/>
              <a:t> J </a:t>
            </a:r>
            <a:r>
              <a:rPr lang="it-IT" dirty="0" err="1"/>
              <a:t>Epidemiol</a:t>
            </a:r>
            <a:r>
              <a:rPr lang="it-IT" dirty="0"/>
              <a:t> 2016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543512" y="764704"/>
            <a:ext cx="264571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Denmark</a:t>
            </a:r>
            <a:r>
              <a:rPr lang="it-IT" dirty="0"/>
              <a:t>, </a:t>
            </a:r>
            <a:r>
              <a:rPr lang="it-IT" dirty="0" err="1"/>
              <a:t>England</a:t>
            </a:r>
            <a:r>
              <a:rPr lang="it-IT" dirty="0"/>
              <a:t>-Wales, France</a:t>
            </a:r>
          </a:p>
          <a:p>
            <a:r>
              <a:rPr lang="it-IT" dirty="0"/>
              <a:t>Netherlands, Scotland, </a:t>
            </a:r>
            <a:r>
              <a:rPr lang="it-IT" dirty="0" err="1"/>
              <a:t>Spain</a:t>
            </a:r>
            <a:endParaRPr lang="it-IT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5256120" y="754971"/>
            <a:ext cx="6660696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-216532" y="1195592"/>
            <a:ext cx="9577064" cy="79324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88032" y="1286768"/>
            <a:ext cx="896448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Age-adjusted mortality rate ratios (MRR) in women </a:t>
            </a:r>
            <a:r>
              <a:rPr lang="en-US" sz="1700" b="1" dirty="0" smtClean="0">
                <a:solidFill>
                  <a:prstClr val="white">
                    <a:lumMod val="50000"/>
                  </a:prstClr>
                </a:solidFill>
              </a:rPr>
              <a:t>BY REGION of ORIGIN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and </a:t>
            </a:r>
            <a:r>
              <a:rPr lang="en-US" sz="1700" b="1" dirty="0" smtClean="0">
                <a:solidFill>
                  <a:prstClr val="white">
                    <a:lumMod val="50000"/>
                  </a:prstClr>
                </a:solidFill>
              </a:rPr>
              <a:t>COUNTRY of DESTINATION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</a:p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with local-born as  the reference population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/>
          <p:cNvSpPr/>
          <p:nvPr/>
        </p:nvSpPr>
        <p:spPr>
          <a:xfrm>
            <a:off x="-216532" y="1195592"/>
            <a:ext cx="9577064" cy="79324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9" y="2658661"/>
            <a:ext cx="1008111" cy="287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/>
          <a:stretch/>
        </p:blipFill>
        <p:spPr bwMode="auto">
          <a:xfrm>
            <a:off x="928316" y="2566321"/>
            <a:ext cx="3302758" cy="343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46" y="2473129"/>
            <a:ext cx="5180126" cy="37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866104" y="1052736"/>
            <a:ext cx="4934440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alt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96" y="6004862"/>
            <a:ext cx="3035354" cy="2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8032" y="1286768"/>
            <a:ext cx="896448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Age-adjusted mortality rate ratios (MRR) in women </a:t>
            </a:r>
            <a:r>
              <a:rPr lang="en-US" sz="1700" b="1" dirty="0" smtClean="0">
                <a:solidFill>
                  <a:prstClr val="white">
                    <a:lumMod val="50000"/>
                  </a:prstClr>
                </a:solidFill>
              </a:rPr>
              <a:t>BY REGION of ORIGIN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and </a:t>
            </a:r>
            <a:r>
              <a:rPr lang="en-US" sz="1700" b="1" dirty="0" smtClean="0">
                <a:solidFill>
                  <a:prstClr val="white">
                    <a:lumMod val="50000"/>
                  </a:prstClr>
                </a:solidFill>
              </a:rPr>
              <a:t>COUNTRY of DESTINATION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</a:p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with local-born as  the reference population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00017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6804248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50" name="Rettangolo 49"/>
          <p:cNvSpPr/>
          <p:nvPr/>
        </p:nvSpPr>
        <p:spPr>
          <a:xfrm>
            <a:off x="6841645" y="6254728"/>
            <a:ext cx="1779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MRR- 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Women</a:t>
            </a:r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(95% CI)</a:t>
            </a:r>
            <a:endParaRPr lang="it-IT" sz="1600" dirty="0"/>
          </a:p>
        </p:txBody>
      </p:sp>
      <p:sp>
        <p:nvSpPr>
          <p:cNvPr id="51" name="Rettangolo 50"/>
          <p:cNvSpPr/>
          <p:nvPr/>
        </p:nvSpPr>
        <p:spPr>
          <a:xfrm>
            <a:off x="2374745" y="6254728"/>
            <a:ext cx="1779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MRR- 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Women</a:t>
            </a:r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(95% CI)</a:t>
            </a:r>
            <a:endParaRPr lang="it-IT" sz="1600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60377" y="19285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Migrant mortality rate </a:t>
            </a:r>
            <a:r>
              <a:rPr lang="en-US" altLang="en-US" sz="2800" b="1" dirty="0">
                <a:solidFill>
                  <a:srgbClr val="920000"/>
                </a:solidFill>
              </a:rPr>
              <a:t>in Europe</a:t>
            </a:r>
          </a:p>
        </p:txBody>
      </p:sp>
      <p:sp>
        <p:nvSpPr>
          <p:cNvPr id="4" name="Ovale 3"/>
          <p:cNvSpPr/>
          <p:nvPr/>
        </p:nvSpPr>
        <p:spPr>
          <a:xfrm>
            <a:off x="3319401" y="2961088"/>
            <a:ext cx="612039" cy="261295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/>
          <p:cNvSpPr/>
          <p:nvPr/>
        </p:nvSpPr>
        <p:spPr>
          <a:xfrm>
            <a:off x="3373991" y="3285060"/>
            <a:ext cx="418031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e 20"/>
          <p:cNvSpPr/>
          <p:nvPr/>
        </p:nvSpPr>
        <p:spPr>
          <a:xfrm>
            <a:off x="3216072" y="4022558"/>
            <a:ext cx="345480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e 21"/>
          <p:cNvSpPr/>
          <p:nvPr/>
        </p:nvSpPr>
        <p:spPr>
          <a:xfrm>
            <a:off x="3158133" y="3662440"/>
            <a:ext cx="235968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e 22"/>
          <p:cNvSpPr/>
          <p:nvPr/>
        </p:nvSpPr>
        <p:spPr>
          <a:xfrm>
            <a:off x="3286839" y="5678664"/>
            <a:ext cx="673243" cy="287425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e 23"/>
          <p:cNvSpPr/>
          <p:nvPr/>
        </p:nvSpPr>
        <p:spPr>
          <a:xfrm>
            <a:off x="7469738" y="4374996"/>
            <a:ext cx="285521" cy="196315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e 24"/>
          <p:cNvSpPr/>
          <p:nvPr/>
        </p:nvSpPr>
        <p:spPr>
          <a:xfrm>
            <a:off x="7310815" y="3411964"/>
            <a:ext cx="285521" cy="178468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e 25"/>
          <p:cNvSpPr/>
          <p:nvPr/>
        </p:nvSpPr>
        <p:spPr>
          <a:xfrm>
            <a:off x="7596336" y="4996140"/>
            <a:ext cx="345480" cy="178468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e 26"/>
          <p:cNvSpPr/>
          <p:nvPr/>
        </p:nvSpPr>
        <p:spPr>
          <a:xfrm>
            <a:off x="8068402" y="4022480"/>
            <a:ext cx="896086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e 27"/>
          <p:cNvSpPr/>
          <p:nvPr/>
        </p:nvSpPr>
        <p:spPr>
          <a:xfrm>
            <a:off x="7043646" y="5176007"/>
            <a:ext cx="1920842" cy="178468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325" y="3423435"/>
            <a:ext cx="457200" cy="209550"/>
          </a:xfrm>
          <a:prstGeom prst="rect">
            <a:avLst/>
          </a:prstGeom>
          <a:ln>
            <a:solidFill>
              <a:srgbClr val="920000"/>
            </a:solidFill>
          </a:ln>
        </p:spPr>
      </p:pic>
      <p:sp>
        <p:nvSpPr>
          <p:cNvPr id="29" name="Ovale 28"/>
          <p:cNvSpPr/>
          <p:nvPr/>
        </p:nvSpPr>
        <p:spPr>
          <a:xfrm>
            <a:off x="7181706" y="5676317"/>
            <a:ext cx="414630" cy="189953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327262" y="2775823"/>
            <a:ext cx="436063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31"/>
          <p:cNvSpPr/>
          <p:nvPr/>
        </p:nvSpPr>
        <p:spPr>
          <a:xfrm>
            <a:off x="337861" y="3424850"/>
            <a:ext cx="849763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tangolo 32"/>
          <p:cNvSpPr/>
          <p:nvPr/>
        </p:nvSpPr>
        <p:spPr>
          <a:xfrm>
            <a:off x="4120288" y="4988080"/>
            <a:ext cx="772512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tangolo 33"/>
          <p:cNvSpPr/>
          <p:nvPr/>
        </p:nvSpPr>
        <p:spPr>
          <a:xfrm>
            <a:off x="4110119" y="4022480"/>
            <a:ext cx="1244137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1 8"/>
          <p:cNvCxnSpPr/>
          <p:nvPr/>
        </p:nvCxnSpPr>
        <p:spPr>
          <a:xfrm>
            <a:off x="1403648" y="3181564"/>
            <a:ext cx="61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1607845" y="3477258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1595922" y="3837298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1415523" y="4209213"/>
            <a:ext cx="61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428156" y="5925530"/>
            <a:ext cx="61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232705" y="3573016"/>
            <a:ext cx="97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231947" y="5841647"/>
            <a:ext cx="97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556434" y="5336833"/>
            <a:ext cx="648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5771947" y="4193146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771628" y="4532870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5772386" y="5157192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5148064" y="346304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Ikram</a:t>
            </a:r>
            <a:r>
              <a:rPr lang="it-IT" dirty="0"/>
              <a:t> et al  </a:t>
            </a:r>
            <a:r>
              <a:rPr lang="it-IT" dirty="0" err="1"/>
              <a:t>Eur</a:t>
            </a:r>
            <a:r>
              <a:rPr lang="it-IT" dirty="0"/>
              <a:t> J </a:t>
            </a:r>
            <a:r>
              <a:rPr lang="it-IT" dirty="0" err="1"/>
              <a:t>Epidemiol</a:t>
            </a:r>
            <a:r>
              <a:rPr lang="it-IT" dirty="0"/>
              <a:t> 2016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543512" y="764704"/>
            <a:ext cx="264571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Denmark</a:t>
            </a:r>
            <a:r>
              <a:rPr lang="it-IT" dirty="0"/>
              <a:t>, </a:t>
            </a:r>
            <a:r>
              <a:rPr lang="it-IT" dirty="0" err="1"/>
              <a:t>England</a:t>
            </a:r>
            <a:r>
              <a:rPr lang="it-IT" dirty="0"/>
              <a:t>-Wales, France</a:t>
            </a:r>
          </a:p>
          <a:p>
            <a:r>
              <a:rPr lang="it-IT" dirty="0"/>
              <a:t>Netherlands, Scotland, </a:t>
            </a:r>
            <a:r>
              <a:rPr lang="it-IT" dirty="0" err="1"/>
              <a:t>Spain</a:t>
            </a:r>
            <a:endParaRPr lang="it-IT" dirty="0"/>
          </a:p>
        </p:txBody>
      </p:sp>
      <p:cxnSp>
        <p:nvCxnSpPr>
          <p:cNvPr id="53" name="Connettore 1 52"/>
          <p:cNvCxnSpPr/>
          <p:nvPr/>
        </p:nvCxnSpPr>
        <p:spPr>
          <a:xfrm>
            <a:off x="5256120" y="754971"/>
            <a:ext cx="6660696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/>
          <p:cNvSpPr/>
          <p:nvPr/>
        </p:nvSpPr>
        <p:spPr>
          <a:xfrm>
            <a:off x="-216532" y="1195592"/>
            <a:ext cx="9577064" cy="79324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9" y="2658661"/>
            <a:ext cx="1008111" cy="287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/>
          <a:stretch/>
        </p:blipFill>
        <p:spPr bwMode="auto">
          <a:xfrm>
            <a:off x="928316" y="2566321"/>
            <a:ext cx="3302758" cy="343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46" y="2473129"/>
            <a:ext cx="5180126" cy="37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866104" y="1052736"/>
            <a:ext cx="4934440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alt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96" y="6004862"/>
            <a:ext cx="3035354" cy="2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8032" y="1286768"/>
            <a:ext cx="896448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Age-adjusted mortality rate ratios (MRR) in women </a:t>
            </a:r>
            <a:r>
              <a:rPr lang="en-US" sz="1700" b="1" dirty="0" smtClean="0">
                <a:solidFill>
                  <a:prstClr val="white">
                    <a:lumMod val="50000"/>
                  </a:prstClr>
                </a:solidFill>
              </a:rPr>
              <a:t>BY REGION of ORIGIN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and </a:t>
            </a:r>
            <a:r>
              <a:rPr lang="en-US" sz="1700" b="1" dirty="0" smtClean="0">
                <a:solidFill>
                  <a:prstClr val="white">
                    <a:lumMod val="50000"/>
                  </a:prstClr>
                </a:solidFill>
              </a:rPr>
              <a:t>COUNTRY of DESTINATION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</a:p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with local-born as  the reference population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00017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6804248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50" name="Rettangolo 49"/>
          <p:cNvSpPr/>
          <p:nvPr/>
        </p:nvSpPr>
        <p:spPr>
          <a:xfrm>
            <a:off x="6841645" y="6254728"/>
            <a:ext cx="1779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MRR- 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Women</a:t>
            </a:r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(95% CI)</a:t>
            </a:r>
            <a:endParaRPr lang="it-IT" sz="1600" dirty="0"/>
          </a:p>
        </p:txBody>
      </p:sp>
      <p:sp>
        <p:nvSpPr>
          <p:cNvPr id="51" name="Rettangolo 50"/>
          <p:cNvSpPr/>
          <p:nvPr/>
        </p:nvSpPr>
        <p:spPr>
          <a:xfrm>
            <a:off x="2374745" y="6254728"/>
            <a:ext cx="1779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MRR- 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Women</a:t>
            </a:r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(95% CI)</a:t>
            </a:r>
            <a:endParaRPr lang="it-IT" sz="1600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60377" y="19285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Migrant mortality rate </a:t>
            </a:r>
            <a:r>
              <a:rPr lang="en-US" altLang="en-US" sz="2800" b="1" dirty="0">
                <a:solidFill>
                  <a:srgbClr val="920000"/>
                </a:solidFill>
              </a:rPr>
              <a:t>in Europe</a:t>
            </a:r>
          </a:p>
        </p:txBody>
      </p:sp>
      <p:sp>
        <p:nvSpPr>
          <p:cNvPr id="4" name="Ovale 3"/>
          <p:cNvSpPr/>
          <p:nvPr/>
        </p:nvSpPr>
        <p:spPr>
          <a:xfrm>
            <a:off x="3319401" y="2961088"/>
            <a:ext cx="612039" cy="261295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/>
          <p:cNvSpPr/>
          <p:nvPr/>
        </p:nvSpPr>
        <p:spPr>
          <a:xfrm>
            <a:off x="3373991" y="3285060"/>
            <a:ext cx="418031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e 20"/>
          <p:cNvSpPr/>
          <p:nvPr/>
        </p:nvSpPr>
        <p:spPr>
          <a:xfrm>
            <a:off x="3216072" y="4022558"/>
            <a:ext cx="345480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e 21"/>
          <p:cNvSpPr/>
          <p:nvPr/>
        </p:nvSpPr>
        <p:spPr>
          <a:xfrm>
            <a:off x="3158133" y="3662440"/>
            <a:ext cx="235968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e 22"/>
          <p:cNvSpPr/>
          <p:nvPr/>
        </p:nvSpPr>
        <p:spPr>
          <a:xfrm>
            <a:off x="3286839" y="5678664"/>
            <a:ext cx="673243" cy="287425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e 23"/>
          <p:cNvSpPr/>
          <p:nvPr/>
        </p:nvSpPr>
        <p:spPr>
          <a:xfrm>
            <a:off x="7469738" y="4374996"/>
            <a:ext cx="285521" cy="196315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e 24"/>
          <p:cNvSpPr/>
          <p:nvPr/>
        </p:nvSpPr>
        <p:spPr>
          <a:xfrm>
            <a:off x="7310815" y="3411964"/>
            <a:ext cx="285521" cy="178468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e 25"/>
          <p:cNvSpPr/>
          <p:nvPr/>
        </p:nvSpPr>
        <p:spPr>
          <a:xfrm>
            <a:off x="7596336" y="4996140"/>
            <a:ext cx="345480" cy="178468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e 26"/>
          <p:cNvSpPr/>
          <p:nvPr/>
        </p:nvSpPr>
        <p:spPr>
          <a:xfrm>
            <a:off x="8068402" y="4022480"/>
            <a:ext cx="896086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e 27"/>
          <p:cNvSpPr/>
          <p:nvPr/>
        </p:nvSpPr>
        <p:spPr>
          <a:xfrm>
            <a:off x="7043646" y="5176007"/>
            <a:ext cx="1920842" cy="178468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325" y="3423435"/>
            <a:ext cx="457200" cy="209550"/>
          </a:xfrm>
          <a:prstGeom prst="rect">
            <a:avLst/>
          </a:prstGeom>
          <a:ln>
            <a:solidFill>
              <a:srgbClr val="920000"/>
            </a:solidFill>
          </a:ln>
        </p:spPr>
      </p:pic>
      <p:sp>
        <p:nvSpPr>
          <p:cNvPr id="29" name="Ovale 28"/>
          <p:cNvSpPr/>
          <p:nvPr/>
        </p:nvSpPr>
        <p:spPr>
          <a:xfrm>
            <a:off x="7181706" y="5676317"/>
            <a:ext cx="414630" cy="189953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327262" y="2775823"/>
            <a:ext cx="436063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31"/>
          <p:cNvSpPr/>
          <p:nvPr/>
        </p:nvSpPr>
        <p:spPr>
          <a:xfrm>
            <a:off x="337861" y="3424850"/>
            <a:ext cx="849763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tangolo 32"/>
          <p:cNvSpPr/>
          <p:nvPr/>
        </p:nvSpPr>
        <p:spPr>
          <a:xfrm>
            <a:off x="4120288" y="4988080"/>
            <a:ext cx="772512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tangolo 33"/>
          <p:cNvSpPr/>
          <p:nvPr/>
        </p:nvSpPr>
        <p:spPr>
          <a:xfrm>
            <a:off x="4110119" y="4022480"/>
            <a:ext cx="1244137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1 8"/>
          <p:cNvCxnSpPr/>
          <p:nvPr/>
        </p:nvCxnSpPr>
        <p:spPr>
          <a:xfrm>
            <a:off x="1403648" y="3181564"/>
            <a:ext cx="61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1607845" y="3477258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1595922" y="3837298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1415523" y="4209213"/>
            <a:ext cx="61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428156" y="5925530"/>
            <a:ext cx="61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232705" y="3573016"/>
            <a:ext cx="97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231947" y="5841647"/>
            <a:ext cx="97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556434" y="5336833"/>
            <a:ext cx="648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5771947" y="4193146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771628" y="4532870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5772386" y="5157192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5148064" y="346304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Ikram</a:t>
            </a:r>
            <a:r>
              <a:rPr lang="it-IT" dirty="0"/>
              <a:t> et al  </a:t>
            </a:r>
            <a:r>
              <a:rPr lang="it-IT" dirty="0" err="1"/>
              <a:t>Eur</a:t>
            </a:r>
            <a:r>
              <a:rPr lang="it-IT" dirty="0"/>
              <a:t> J </a:t>
            </a:r>
            <a:r>
              <a:rPr lang="it-IT" dirty="0" err="1"/>
              <a:t>Epidemiol</a:t>
            </a:r>
            <a:r>
              <a:rPr lang="it-IT" dirty="0"/>
              <a:t> 2016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543512" y="764704"/>
            <a:ext cx="264571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Denmark</a:t>
            </a:r>
            <a:r>
              <a:rPr lang="it-IT" dirty="0"/>
              <a:t>, </a:t>
            </a:r>
            <a:r>
              <a:rPr lang="it-IT" dirty="0" err="1"/>
              <a:t>England</a:t>
            </a:r>
            <a:r>
              <a:rPr lang="it-IT" dirty="0"/>
              <a:t>-Wales, France</a:t>
            </a:r>
          </a:p>
          <a:p>
            <a:r>
              <a:rPr lang="it-IT" dirty="0"/>
              <a:t>Netherlands, Scotland, </a:t>
            </a:r>
            <a:r>
              <a:rPr lang="it-IT" dirty="0" err="1"/>
              <a:t>Spain</a:t>
            </a:r>
            <a:endParaRPr lang="it-IT" dirty="0"/>
          </a:p>
        </p:txBody>
      </p:sp>
      <p:cxnSp>
        <p:nvCxnSpPr>
          <p:cNvPr id="53" name="Connettore 1 52"/>
          <p:cNvCxnSpPr/>
          <p:nvPr/>
        </p:nvCxnSpPr>
        <p:spPr>
          <a:xfrm>
            <a:off x="5256120" y="754971"/>
            <a:ext cx="6660696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2700017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57" name="Rettangolo 56"/>
          <p:cNvSpPr/>
          <p:nvPr/>
        </p:nvSpPr>
        <p:spPr>
          <a:xfrm>
            <a:off x="6804248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58" name="Rettangolo 57"/>
          <p:cNvSpPr/>
          <p:nvPr/>
        </p:nvSpPr>
        <p:spPr>
          <a:xfrm>
            <a:off x="5205" y="1988840"/>
            <a:ext cx="9161659" cy="73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tangolo 58"/>
          <p:cNvSpPr/>
          <p:nvPr/>
        </p:nvSpPr>
        <p:spPr>
          <a:xfrm>
            <a:off x="8200" y="1880050"/>
            <a:ext cx="9158664" cy="792259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8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275048" y="1948787"/>
            <a:ext cx="8641208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Aft>
                <a:spcPts val="1200"/>
              </a:spcAft>
            </a:pP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Such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cross-country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differences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may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reflect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differences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in the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composition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of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that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specific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migrant</a:t>
            </a:r>
            <a:r>
              <a:rPr lang="it-IT" sz="20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2000" b="1" dirty="0" err="1" smtClean="0">
                <a:solidFill>
                  <a:prstClr val="white">
                    <a:lumMod val="50000"/>
                  </a:prstClr>
                </a:solidFill>
              </a:rPr>
              <a:t>population</a:t>
            </a:r>
            <a:r>
              <a:rPr lang="it-IT" sz="2000" dirty="0">
                <a:solidFill>
                  <a:prstClr val="white">
                    <a:lumMod val="50000"/>
                  </a:prstClr>
                </a:solidFill>
              </a:rPr>
              <a:t>.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28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9" y="2658661"/>
            <a:ext cx="1008111" cy="287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/>
          <a:stretch/>
        </p:blipFill>
        <p:spPr bwMode="auto">
          <a:xfrm>
            <a:off x="928316" y="2566321"/>
            <a:ext cx="3302758" cy="343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ttangolo 34"/>
          <p:cNvSpPr/>
          <p:nvPr/>
        </p:nvSpPr>
        <p:spPr>
          <a:xfrm>
            <a:off x="-17660" y="1195592"/>
            <a:ext cx="9179319" cy="793248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0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46" y="2473129"/>
            <a:ext cx="5180126" cy="37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866104" y="1052736"/>
            <a:ext cx="4934440" cy="666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altLang="en-US" sz="24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96" y="6004862"/>
            <a:ext cx="3035354" cy="2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8032" y="1286768"/>
            <a:ext cx="896448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Age-adjusted mortality rate ratios (MRR) in women </a:t>
            </a:r>
            <a:r>
              <a:rPr lang="en-US" sz="1700" b="1" dirty="0" smtClean="0">
                <a:solidFill>
                  <a:prstClr val="white">
                    <a:lumMod val="50000"/>
                  </a:prstClr>
                </a:solidFill>
              </a:rPr>
              <a:t>BY REGION of ORIGIN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and </a:t>
            </a:r>
            <a:r>
              <a:rPr lang="en-US" sz="1700" b="1" dirty="0" smtClean="0">
                <a:solidFill>
                  <a:prstClr val="white">
                    <a:lumMod val="50000"/>
                  </a:prstClr>
                </a:solidFill>
              </a:rPr>
              <a:t>COUNTRY of DESTINATION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</a:p>
          <a:p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with local-born as  the reference population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00017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6804248" y="2132856"/>
            <a:ext cx="970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Local-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born</a:t>
            </a:r>
            <a:endParaRPr lang="it-IT" dirty="0"/>
          </a:p>
        </p:txBody>
      </p:sp>
      <p:sp>
        <p:nvSpPr>
          <p:cNvPr id="50" name="Rettangolo 49"/>
          <p:cNvSpPr/>
          <p:nvPr/>
        </p:nvSpPr>
        <p:spPr>
          <a:xfrm>
            <a:off x="6841645" y="6254728"/>
            <a:ext cx="1779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MRR- 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Women</a:t>
            </a:r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(95% CI)</a:t>
            </a:r>
            <a:endParaRPr lang="it-IT" sz="1600" dirty="0"/>
          </a:p>
        </p:txBody>
      </p:sp>
      <p:sp>
        <p:nvSpPr>
          <p:cNvPr id="51" name="Rettangolo 50"/>
          <p:cNvSpPr/>
          <p:nvPr/>
        </p:nvSpPr>
        <p:spPr>
          <a:xfrm>
            <a:off x="2374745" y="6254728"/>
            <a:ext cx="1779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MRR- </a:t>
            </a:r>
            <a:r>
              <a:rPr lang="it-IT" sz="1400" b="1" dirty="0" err="1" smtClean="0">
                <a:solidFill>
                  <a:prstClr val="white">
                    <a:lumMod val="50000"/>
                  </a:prstClr>
                </a:solidFill>
              </a:rPr>
              <a:t>Women</a:t>
            </a:r>
            <a:r>
              <a:rPr lang="it-IT" sz="1400" b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(95% CI)</a:t>
            </a:r>
            <a:endParaRPr lang="it-IT" sz="1600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60377" y="192853"/>
            <a:ext cx="5006056" cy="1013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srgbClr val="920000"/>
                </a:solidFill>
              </a:rPr>
              <a:t>Migrant mortality rate </a:t>
            </a:r>
            <a:r>
              <a:rPr lang="en-US" altLang="en-US" sz="2800" b="1" dirty="0">
                <a:solidFill>
                  <a:srgbClr val="920000"/>
                </a:solidFill>
              </a:rPr>
              <a:t>in Europe</a:t>
            </a:r>
          </a:p>
        </p:txBody>
      </p:sp>
      <p:sp>
        <p:nvSpPr>
          <p:cNvPr id="4" name="Ovale 3"/>
          <p:cNvSpPr/>
          <p:nvPr/>
        </p:nvSpPr>
        <p:spPr>
          <a:xfrm>
            <a:off x="3319401" y="2961088"/>
            <a:ext cx="612039" cy="261295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/>
          <p:cNvSpPr/>
          <p:nvPr/>
        </p:nvSpPr>
        <p:spPr>
          <a:xfrm>
            <a:off x="3373991" y="3285060"/>
            <a:ext cx="418031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e 20"/>
          <p:cNvSpPr/>
          <p:nvPr/>
        </p:nvSpPr>
        <p:spPr>
          <a:xfrm>
            <a:off x="3216072" y="4022558"/>
            <a:ext cx="345480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e 21"/>
          <p:cNvSpPr/>
          <p:nvPr/>
        </p:nvSpPr>
        <p:spPr>
          <a:xfrm>
            <a:off x="3158133" y="3662440"/>
            <a:ext cx="235968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e 22"/>
          <p:cNvSpPr/>
          <p:nvPr/>
        </p:nvSpPr>
        <p:spPr>
          <a:xfrm>
            <a:off x="3286839" y="5678664"/>
            <a:ext cx="673243" cy="287425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e 23"/>
          <p:cNvSpPr/>
          <p:nvPr/>
        </p:nvSpPr>
        <p:spPr>
          <a:xfrm>
            <a:off x="7469738" y="4374996"/>
            <a:ext cx="285521" cy="196315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e 24"/>
          <p:cNvSpPr/>
          <p:nvPr/>
        </p:nvSpPr>
        <p:spPr>
          <a:xfrm>
            <a:off x="7310815" y="3411964"/>
            <a:ext cx="285521" cy="178468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e 25"/>
          <p:cNvSpPr/>
          <p:nvPr/>
        </p:nvSpPr>
        <p:spPr>
          <a:xfrm>
            <a:off x="7596336" y="4996140"/>
            <a:ext cx="345480" cy="178468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e 26"/>
          <p:cNvSpPr/>
          <p:nvPr/>
        </p:nvSpPr>
        <p:spPr>
          <a:xfrm>
            <a:off x="8068402" y="4022480"/>
            <a:ext cx="896086" cy="215946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e 27"/>
          <p:cNvSpPr/>
          <p:nvPr/>
        </p:nvSpPr>
        <p:spPr>
          <a:xfrm>
            <a:off x="7043646" y="5176007"/>
            <a:ext cx="1920842" cy="178468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325" y="3423435"/>
            <a:ext cx="457200" cy="209550"/>
          </a:xfrm>
          <a:prstGeom prst="rect">
            <a:avLst/>
          </a:prstGeom>
          <a:ln>
            <a:solidFill>
              <a:srgbClr val="920000"/>
            </a:solidFill>
          </a:ln>
        </p:spPr>
      </p:pic>
      <p:sp>
        <p:nvSpPr>
          <p:cNvPr id="29" name="Ovale 28"/>
          <p:cNvSpPr/>
          <p:nvPr/>
        </p:nvSpPr>
        <p:spPr>
          <a:xfrm>
            <a:off x="7181706" y="5676317"/>
            <a:ext cx="414630" cy="189953"/>
          </a:xfrm>
          <a:prstGeom prst="ellipse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327262" y="2775823"/>
            <a:ext cx="436063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31"/>
          <p:cNvSpPr/>
          <p:nvPr/>
        </p:nvSpPr>
        <p:spPr>
          <a:xfrm>
            <a:off x="337861" y="3424850"/>
            <a:ext cx="849763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tangolo 32"/>
          <p:cNvSpPr/>
          <p:nvPr/>
        </p:nvSpPr>
        <p:spPr>
          <a:xfrm>
            <a:off x="4120288" y="4988080"/>
            <a:ext cx="772512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tangolo 33"/>
          <p:cNvSpPr/>
          <p:nvPr/>
        </p:nvSpPr>
        <p:spPr>
          <a:xfrm>
            <a:off x="4110119" y="4022480"/>
            <a:ext cx="1244137" cy="199864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1 8"/>
          <p:cNvCxnSpPr/>
          <p:nvPr/>
        </p:nvCxnSpPr>
        <p:spPr>
          <a:xfrm>
            <a:off x="1403648" y="3181564"/>
            <a:ext cx="61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1607845" y="3477258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1595922" y="3837298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1415523" y="4209213"/>
            <a:ext cx="61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1428156" y="5925530"/>
            <a:ext cx="61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232705" y="3573016"/>
            <a:ext cx="97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5231947" y="5841647"/>
            <a:ext cx="97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556434" y="5336833"/>
            <a:ext cx="648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5771947" y="4193146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771628" y="4532870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5772386" y="5157192"/>
            <a:ext cx="432000" cy="0"/>
          </a:xfrm>
          <a:prstGeom prst="line">
            <a:avLst/>
          </a:prstGeom>
          <a:ln w="1905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5148064" y="346304"/>
            <a:ext cx="401359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Ikram</a:t>
            </a:r>
            <a:r>
              <a:rPr lang="it-IT" dirty="0"/>
              <a:t> et al  </a:t>
            </a:r>
            <a:r>
              <a:rPr lang="it-IT" dirty="0" err="1"/>
              <a:t>Eur</a:t>
            </a:r>
            <a:r>
              <a:rPr lang="it-IT" dirty="0"/>
              <a:t> J </a:t>
            </a:r>
            <a:r>
              <a:rPr lang="it-IT" dirty="0" err="1"/>
              <a:t>Epidemiol</a:t>
            </a:r>
            <a:r>
              <a:rPr lang="it-IT" dirty="0"/>
              <a:t> 2016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543512" y="764704"/>
            <a:ext cx="264571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err="1"/>
              <a:t>Denmark</a:t>
            </a:r>
            <a:r>
              <a:rPr lang="it-IT" dirty="0"/>
              <a:t>, </a:t>
            </a:r>
            <a:r>
              <a:rPr lang="it-IT" dirty="0" err="1"/>
              <a:t>England</a:t>
            </a:r>
            <a:r>
              <a:rPr lang="it-IT" dirty="0"/>
              <a:t>-Wales, France</a:t>
            </a:r>
          </a:p>
          <a:p>
            <a:r>
              <a:rPr lang="it-IT" dirty="0"/>
              <a:t>Netherlands, Scotland, </a:t>
            </a:r>
            <a:r>
              <a:rPr lang="it-IT" dirty="0" err="1"/>
              <a:t>Spain</a:t>
            </a:r>
            <a:endParaRPr lang="it-IT" dirty="0"/>
          </a:p>
        </p:txBody>
      </p:sp>
      <p:cxnSp>
        <p:nvCxnSpPr>
          <p:cNvPr id="53" name="Connettore 1 52"/>
          <p:cNvCxnSpPr/>
          <p:nvPr/>
        </p:nvCxnSpPr>
        <p:spPr>
          <a:xfrm>
            <a:off x="5256120" y="754971"/>
            <a:ext cx="6660696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-72472" y="6841950"/>
            <a:ext cx="9360000" cy="1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0" y="2722568"/>
            <a:ext cx="9161659" cy="124155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tangolo 62"/>
          <p:cNvSpPr/>
          <p:nvPr/>
        </p:nvSpPr>
        <p:spPr>
          <a:xfrm>
            <a:off x="-17659" y="3627608"/>
            <a:ext cx="3977741" cy="124155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ttangolo 63"/>
          <p:cNvSpPr/>
          <p:nvPr/>
        </p:nvSpPr>
        <p:spPr>
          <a:xfrm>
            <a:off x="-9216" y="4869160"/>
            <a:ext cx="9161659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tangolo 58"/>
          <p:cNvSpPr/>
          <p:nvPr/>
        </p:nvSpPr>
        <p:spPr>
          <a:xfrm>
            <a:off x="-17659" y="4988081"/>
            <a:ext cx="9161660" cy="1825296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8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285401" y="5338384"/>
            <a:ext cx="8591407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00"/>
              </a:lnSpc>
              <a:spcAft>
                <a:spcPts val="1200"/>
              </a:spcAft>
            </a:pP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For example, </a:t>
            </a:r>
          </a:p>
          <a:p>
            <a:pPr algn="just">
              <a:lnSpc>
                <a:spcPts val="900"/>
              </a:lnSpc>
              <a:spcAft>
                <a:spcPts val="1200"/>
              </a:spcAft>
            </a:pPr>
            <a:r>
              <a:rPr lang="en-GB" sz="1700" b="1" i="1" dirty="0" smtClean="0">
                <a:solidFill>
                  <a:prstClr val="white">
                    <a:lumMod val="50000"/>
                  </a:prstClr>
                </a:solidFill>
              </a:rPr>
              <a:t>MOST MIGRANTS FROM SUB-SAHARAN AFRICA </a:t>
            </a:r>
          </a:p>
          <a:p>
            <a:pPr algn="just">
              <a:lnSpc>
                <a:spcPts val="900"/>
              </a:lnSpc>
              <a:spcAft>
                <a:spcPts val="1200"/>
              </a:spcAft>
            </a:pP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residing in </a:t>
            </a:r>
            <a:r>
              <a:rPr lang="en-GB" sz="1700" b="1" i="1" dirty="0" smtClean="0">
                <a:solidFill>
                  <a:prstClr val="white">
                    <a:lumMod val="50000"/>
                  </a:prstClr>
                </a:solidFill>
              </a:rPr>
              <a:t>England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 and</a:t>
            </a:r>
            <a:r>
              <a:rPr lang="en-GB" sz="1700" b="1" i="1" dirty="0" smtClean="0">
                <a:solidFill>
                  <a:prstClr val="white">
                    <a:lumMod val="50000"/>
                  </a:prstClr>
                </a:solidFill>
              </a:rPr>
              <a:t> Wales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, arrived as </a:t>
            </a:r>
            <a:r>
              <a:rPr lang="en-GB" sz="1700" b="1" i="1" dirty="0" smtClean="0">
                <a:solidFill>
                  <a:prstClr val="white">
                    <a:lumMod val="50000"/>
                  </a:prstClr>
                </a:solidFill>
              </a:rPr>
              <a:t>students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, or as</a:t>
            </a:r>
            <a:r>
              <a:rPr lang="en-GB" sz="1700" b="1" i="1" dirty="0" smtClean="0">
                <a:solidFill>
                  <a:prstClr val="white">
                    <a:lumMod val="50000"/>
                  </a:prstClr>
                </a:solidFill>
              </a:rPr>
              <a:t> highly-skilled migrants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</a:p>
          <a:p>
            <a:pPr algn="just">
              <a:lnSpc>
                <a:spcPts val="900"/>
              </a:lnSpc>
              <a:spcAft>
                <a:spcPts val="1200"/>
              </a:spcAft>
            </a:pP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whilst those living in </a:t>
            </a:r>
            <a:r>
              <a:rPr lang="en-GB" sz="1700" b="1" i="1" dirty="0" smtClean="0">
                <a:solidFill>
                  <a:prstClr val="white">
                    <a:lumMod val="50000"/>
                  </a:prstClr>
                </a:solidFill>
              </a:rPr>
              <a:t>Spain</a:t>
            </a:r>
            <a:r>
              <a:rPr lang="en-GB" sz="1700" i="1" dirty="0" smtClean="0">
                <a:solidFill>
                  <a:prstClr val="white">
                    <a:lumMod val="50000"/>
                  </a:prstClr>
                </a:solidFill>
              </a:rPr>
              <a:t>, entered Europe as </a:t>
            </a:r>
            <a:r>
              <a:rPr lang="en-GB" sz="1700" b="1" i="1" dirty="0" smtClean="0">
                <a:solidFill>
                  <a:prstClr val="white">
                    <a:lumMod val="50000"/>
                  </a:prstClr>
                </a:solidFill>
              </a:rPr>
              <a:t>refugees</a:t>
            </a:r>
            <a:r>
              <a:rPr lang="it-IT" sz="1700" i="1" dirty="0" smtClean="0">
                <a:solidFill>
                  <a:prstClr val="white">
                    <a:lumMod val="50000"/>
                  </a:prstClr>
                </a:solidFill>
              </a:rPr>
              <a:t>. </a:t>
            </a:r>
          </a:p>
        </p:txBody>
      </p:sp>
      <p:sp>
        <p:nvSpPr>
          <p:cNvPr id="65" name="Rettangolo 64"/>
          <p:cNvSpPr/>
          <p:nvPr/>
        </p:nvSpPr>
        <p:spPr>
          <a:xfrm>
            <a:off x="-17661" y="1988840"/>
            <a:ext cx="9157229" cy="73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tangolo 60"/>
          <p:cNvSpPr/>
          <p:nvPr/>
        </p:nvSpPr>
        <p:spPr>
          <a:xfrm>
            <a:off x="-17661" y="1880050"/>
            <a:ext cx="9184525" cy="792259"/>
          </a:xfrm>
          <a:prstGeom prst="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sz="28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275048" y="1948787"/>
            <a:ext cx="8641208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Aft>
                <a:spcPts val="1200"/>
              </a:spcAft>
            </a:pPr>
            <a:r>
              <a:rPr lang="en-GB" sz="2000" b="1" dirty="0" smtClean="0">
                <a:solidFill>
                  <a:prstClr val="white">
                    <a:lumMod val="50000"/>
                  </a:prstClr>
                </a:solidFill>
              </a:rPr>
              <a:t>Such</a:t>
            </a:r>
            <a:r>
              <a:rPr lang="en-GB" sz="20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GB" sz="2000" b="1" dirty="0" smtClean="0">
                <a:solidFill>
                  <a:prstClr val="white">
                    <a:lumMod val="50000"/>
                  </a:prstClr>
                </a:solidFill>
              </a:rPr>
              <a:t>cross-country differences may reflect differences in the composition of that specific migrant population</a:t>
            </a:r>
            <a:r>
              <a:rPr lang="it-IT" sz="2000" dirty="0" smtClean="0">
                <a:solidFill>
                  <a:prstClr val="white">
                    <a:lumMod val="50000"/>
                  </a:prstClr>
                </a:solidFill>
              </a:rPr>
              <a:t>. </a:t>
            </a:r>
          </a:p>
        </p:txBody>
      </p:sp>
      <p:pic>
        <p:nvPicPr>
          <p:cNvPr id="66" name="Picture 2" descr="http://www.ewa.org/sites/main/files/imagecache/thumbnail/main-images/bigstock-graduate-72903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8" r="15150"/>
          <a:stretch/>
        </p:blipFill>
        <p:spPr bwMode="auto">
          <a:xfrm>
            <a:off x="8247787" y="4960784"/>
            <a:ext cx="1072973" cy="104590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isultati immagini per african refugee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9" t="-1190" r="35760" b="8931"/>
          <a:stretch/>
        </p:blipFill>
        <p:spPr bwMode="auto">
          <a:xfrm>
            <a:off x="8274378" y="5910219"/>
            <a:ext cx="946977" cy="9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5751</TotalTime>
  <Words>2695</Words>
  <Application>Microsoft Office PowerPoint</Application>
  <PresentationFormat>Presentazione su schermo (4:3)</PresentationFormat>
  <Paragraphs>513</Paragraphs>
  <Slides>45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lab01</dc:creator>
  <cp:lastModifiedBy>lari ll. levi</cp:lastModifiedBy>
  <cp:revision>593</cp:revision>
  <cp:lastPrinted>2017-04-05T17:23:21Z</cp:lastPrinted>
  <dcterms:created xsi:type="dcterms:W3CDTF">2016-10-11T14:51:17Z</dcterms:created>
  <dcterms:modified xsi:type="dcterms:W3CDTF">2017-04-06T12:26:09Z</dcterms:modified>
</cp:coreProperties>
</file>