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35" r:id="rId2"/>
    <p:sldId id="836" r:id="rId3"/>
    <p:sldId id="837" r:id="rId4"/>
    <p:sldId id="839" r:id="rId5"/>
    <p:sldId id="840" r:id="rId6"/>
    <p:sldId id="905" r:id="rId7"/>
    <p:sldId id="842" r:id="rId8"/>
    <p:sldId id="862" r:id="rId9"/>
    <p:sldId id="843" r:id="rId10"/>
    <p:sldId id="864" r:id="rId11"/>
    <p:sldId id="844" r:id="rId12"/>
    <p:sldId id="845" r:id="rId13"/>
    <p:sldId id="846" r:id="rId14"/>
    <p:sldId id="847" r:id="rId15"/>
    <p:sldId id="900" r:id="rId16"/>
    <p:sldId id="886" r:id="rId17"/>
    <p:sldId id="887" r:id="rId18"/>
    <p:sldId id="888" r:id="rId19"/>
    <p:sldId id="889" r:id="rId20"/>
    <p:sldId id="856" r:id="rId21"/>
    <p:sldId id="866" r:id="rId22"/>
    <p:sldId id="867" r:id="rId23"/>
    <p:sldId id="868" r:id="rId24"/>
    <p:sldId id="890" r:id="rId25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F3399"/>
    <a:srgbClr val="FF33CC"/>
    <a:srgbClr val="FF0066"/>
    <a:srgbClr val="EAEAEA"/>
    <a:srgbClr val="E2E2E2"/>
    <a:srgbClr val="DDDDDD"/>
    <a:srgbClr val="F7F7F7"/>
    <a:srgbClr val="FFCCFF"/>
    <a:srgbClr val="FDE7F9"/>
    <a:srgbClr val="CCFF99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708" autoAdjust="0"/>
    <p:restoredTop sz="94660"/>
  </p:normalViewPr>
  <p:slideViewPr>
    <p:cSldViewPr showGuides="1">
      <p:cViewPr>
        <p:scale>
          <a:sx n="60" d="100"/>
          <a:sy n="60" d="100"/>
        </p:scale>
        <p:origin x="-1720" y="-848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0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11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069" y="0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0D7A5D35-0C20-4EC4-8A6C-FED175CC8453}" type="datetimeFigureOut">
              <a:rPr lang="en-GB" smtClean="0"/>
              <a:pPr/>
              <a:t>23-01-2018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9106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069" y="9429106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44D215D2-8313-4CCF-9008-32960D8194D9}" type="slidenum">
              <a:rPr lang="en-GB" smtClean="0"/>
              <a:pPr/>
              <a:t>‹n.›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4636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321236E2-4A54-4737-9C56-615D0BF819C5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B54F34C0-F544-4353-8A6D-3C0995C4B27D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092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it-IT">
              <a:ea typeface="ＭＳ Ｐゴシック" charset="-128"/>
            </a:endParaRPr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447596" indent="-37984179"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341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2683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025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53672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47A1D10-BEF1-486D-88CE-36B9799F6FB8}" type="slidenum">
              <a:rPr lang="en-US" altLang="it-IT" sz="1200">
                <a:solidFill>
                  <a:prstClr val="black"/>
                </a:solidFill>
                <a:latin typeface="Calibri" pitchFamily="34" charset="0"/>
              </a:rPr>
              <a:pPr/>
              <a:t>8</a:t>
            </a:fld>
            <a:endParaRPr lang="en-US" altLang="it-IT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716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5049C-99C4-4E14-AD37-00BE177F531B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716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09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542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80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886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187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191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8978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708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901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365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129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95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microsoft.com/office/2007/relationships/hdphoto" Target="../media/hdphoto17.wdp"/><Relationship Id="rId5" Type="http://schemas.openxmlformats.org/officeDocument/2006/relationships/image" Target="../media/image69.png"/><Relationship Id="rId6" Type="http://schemas.microsoft.com/office/2007/relationships/hdphoto" Target="../media/hdphoto18.wdp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microsoft.com/office/2007/relationships/hdphoto" Target="../media/hdphoto1.wdp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0.png"/><Relationship Id="rId5" Type="http://schemas.microsoft.com/office/2007/relationships/hdphoto" Target="../media/hdphoto21.wdp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83.png"/><Relationship Id="rId9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eg"/><Relationship Id="rId12" Type="http://schemas.openxmlformats.org/officeDocument/2006/relationships/image" Target="../media/image38.jpeg"/><Relationship Id="rId13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16.wdp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756590" y="2132856"/>
            <a:ext cx="10801200" cy="3024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33307"/>
            <a:ext cx="139404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5508104" y="5445224"/>
            <a:ext cx="1368152" cy="94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7092280" y="484851"/>
            <a:ext cx="2136884" cy="88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Risultati immagini per av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959609" y="5690567"/>
            <a:ext cx="924759" cy="402729"/>
          </a:xfrm>
          <a:prstGeom prst="rect">
            <a:avLst/>
          </a:prstGeom>
          <a:noFill/>
        </p:spPr>
      </p:pic>
      <p:sp>
        <p:nvSpPr>
          <p:cNvPr id="11" name="Rettangolo 10"/>
          <p:cNvSpPr/>
          <p:nvPr/>
        </p:nvSpPr>
        <p:spPr>
          <a:xfrm>
            <a:off x="2098083" y="2476680"/>
            <a:ext cx="4955871" cy="1446503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4400" b="1" dirty="0">
                <a:ln/>
                <a:solidFill>
                  <a:srgbClr val="FF3399"/>
                </a:solidFill>
              </a:rPr>
              <a:t>Progetto</a:t>
            </a:r>
          </a:p>
          <a:p>
            <a:pPr algn="ctr"/>
            <a:r>
              <a:rPr lang="it-IT" sz="4400" b="1" dirty="0">
                <a:ln/>
                <a:solidFill>
                  <a:srgbClr val="FF3399"/>
                </a:solidFill>
              </a:rPr>
              <a:t>«Vitamine musicali»</a:t>
            </a:r>
          </a:p>
        </p:txBody>
      </p:sp>
      <p:pic>
        <p:nvPicPr>
          <p:cNvPr id="12" name="Picture 2" descr="Risultati immagini per conservatorio giuseppe verdi torin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453954" y="5471630"/>
            <a:ext cx="1749894" cy="8916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isultati immagini per InnerWheel Torino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2051720" y="332658"/>
            <a:ext cx="1152128" cy="113603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isultati immagini per Soroptimist International Torin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580112" y="404680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isultati immagini per amici della filarmonica torino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635896" y="534501"/>
            <a:ext cx="1584176" cy="87827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3153542" y="4077072"/>
            <a:ext cx="2842087" cy="584729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3200" b="1" dirty="0">
                <a:ln/>
                <a:solidFill>
                  <a:schemeClr val="bg1">
                    <a:lumMod val="50000"/>
                  </a:schemeClr>
                </a:solidFill>
              </a:rPr>
              <a:t>3 febbraio 2017</a:t>
            </a:r>
          </a:p>
        </p:txBody>
      </p:sp>
      <p:pic>
        <p:nvPicPr>
          <p:cNvPr id="16" name="Immagine 15" descr="afdotta un pianista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9512" y="5454725"/>
            <a:ext cx="1002231" cy="784355"/>
          </a:xfrm>
          <a:prstGeom prst="rect">
            <a:avLst/>
          </a:prstGeom>
        </p:spPr>
      </p:pic>
      <p:pic>
        <p:nvPicPr>
          <p:cNvPr id="17" name="Immagine 16" descr="Xenia-Ensembl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82706" y="5598424"/>
            <a:ext cx="685238" cy="574838"/>
          </a:xfrm>
          <a:prstGeom prst="rect">
            <a:avLst/>
          </a:prstGeom>
        </p:spPr>
      </p:pic>
      <p:pic>
        <p:nvPicPr>
          <p:cNvPr id="19" name="Immagine 18" descr="mito-logo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8021"/>
          <a:stretch/>
        </p:blipFill>
        <p:spPr>
          <a:xfrm>
            <a:off x="8090112" y="5339547"/>
            <a:ext cx="792087" cy="1086990"/>
          </a:xfrm>
          <a:prstGeom prst="rect">
            <a:avLst/>
          </a:prstGeom>
        </p:spPr>
      </p:pic>
      <p:pic>
        <p:nvPicPr>
          <p:cNvPr id="20" name="Immagine 19" descr="ARSNova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36458" y="5229200"/>
            <a:ext cx="1099638" cy="122182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99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52680" y="434737"/>
            <a:ext cx="764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3399"/>
                </a:solidFill>
              </a:rPr>
              <a:t>‘‘Nati con la Cultura’</a:t>
            </a:r>
            <a:r>
              <a:rPr lang="it-IT" sz="2800" b="1" dirty="0">
                <a:solidFill>
                  <a:srgbClr val="FC00B4"/>
                </a:solidFill>
              </a:rPr>
              <a:t>’ </a:t>
            </a:r>
            <a:r>
              <a:rPr lang="it-IT" sz="2800" b="1" dirty="0">
                <a:solidFill>
                  <a:srgbClr val="FF3399"/>
                </a:solidFill>
              </a:rPr>
              <a:t>cammina…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855030">
            <a:off x="5172575" y="153287"/>
            <a:ext cx="2099245" cy="116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855030">
            <a:off x="7448785" y="184820"/>
            <a:ext cx="2099245" cy="116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1764704" y="2132856"/>
            <a:ext cx="12673408" cy="288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CCFF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2636912"/>
            <a:ext cx="8748462" cy="1961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Il Progetto, adottato da </a:t>
            </a:r>
            <a:r>
              <a:rPr lang="it-IT" sz="2200" dirty="0">
                <a:solidFill>
                  <a:srgbClr val="FC00B4"/>
                </a:solidFill>
              </a:rPr>
              <a:t>Abbonamento Torino Musei</a:t>
            </a:r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con </a:t>
            </a:r>
            <a:r>
              <a:rPr lang="it-IT" sz="2200" dirty="0">
                <a:solidFill>
                  <a:schemeClr val="bg1">
                    <a:lumMod val="50000"/>
                  </a:schemeClr>
                </a:solidFill>
              </a:rPr>
              <a:t>l’</a:t>
            </a:r>
            <a:r>
              <a:rPr lang="it-IT" sz="2200" dirty="0">
                <a:solidFill>
                  <a:srgbClr val="FC00B4"/>
                </a:solidFill>
              </a:rPr>
              <a:t>Osservatorio Culturale del Piemonte</a:t>
            </a:r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gli </a:t>
            </a:r>
            <a:r>
              <a:rPr lang="it-IT" sz="2200" dirty="0">
                <a:solidFill>
                  <a:srgbClr val="FC00B4"/>
                </a:solidFill>
              </a:rPr>
              <a:t>Assessorati </a:t>
            </a:r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e </a:t>
            </a:r>
            <a:r>
              <a:rPr lang="it-IT" sz="2200" dirty="0">
                <a:solidFill>
                  <a:srgbClr val="FC00B4"/>
                </a:solidFill>
              </a:rPr>
              <a:t>Compagnia di San Paolo</a:t>
            </a:r>
            <a:r>
              <a:rPr lang="it-IT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it-IT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it-IT" sz="2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è diventato </a:t>
            </a:r>
            <a:r>
              <a:rPr lang="it-IT" sz="2800" dirty="0">
                <a:solidFill>
                  <a:prstClr val="black">
                    <a:lumMod val="50000"/>
                    <a:lumOff val="50000"/>
                  </a:prstClr>
                </a:solidFill>
              </a:rPr>
              <a:t>occasione di lavoro in alleanza </a:t>
            </a:r>
          </a:p>
          <a:p>
            <a:pPr>
              <a:lnSpc>
                <a:spcPct val="120000"/>
              </a:lnSpc>
            </a:pPr>
            <a:r>
              <a:rPr lang="it-IT" sz="2800" dirty="0">
                <a:solidFill>
                  <a:prstClr val="black">
                    <a:lumMod val="50000"/>
                    <a:lumOff val="50000"/>
                  </a:prstClr>
                </a:solidFill>
              </a:rPr>
              <a:t>fra </a:t>
            </a:r>
            <a:r>
              <a:rPr lang="it-IT" sz="2800" dirty="0">
                <a:solidFill>
                  <a:srgbClr val="FC00B4"/>
                </a:solidFill>
              </a:rPr>
              <a:t>genitori, musei,  medici</a:t>
            </a:r>
            <a:endParaRPr lang="it-IT" sz="2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4588" name="Picture 6" descr="http://www.rotarysusavalsusa.it/assets/images/llogo_medici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711155"/>
            <a:ext cx="600075" cy="8001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Immagine 14" descr="AM_orizz_CMY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8425" y="5949280"/>
            <a:ext cx="1962150" cy="56197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Immagine 1" descr="http://www.ocp.piemonte.it/img_gui/ocp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293" y="6054055"/>
            <a:ext cx="1304925" cy="4572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Immagine 4" descr="Imma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937" y="6054055"/>
            <a:ext cx="1838325" cy="4572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MS Mincho"/>
                <a:cs typeface="Times New Roman" pitchFamily="18" charset="0"/>
              </a:rPr>
              <a:t>	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125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2276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MS Mincho"/>
                <a:cs typeface="Times New Roman" pitchFamily="18" charset="0"/>
              </a:rPr>
              <a:t>       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0" y="2733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24175" algn="ctr"/>
                <a:tab pos="62103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4175" algn="ctr"/>
                <a:tab pos="6210300" algn="r"/>
              </a:tabLst>
            </a:pP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MS Mincho"/>
                <a:cs typeface="Times New Roman" pitchFamily="18" charset="0"/>
              </a:rPr>
              <a:t>	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51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75" y="571500"/>
            <a:ext cx="809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4283967" y="692696"/>
            <a:ext cx="1818455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3399"/>
                </a:solidFill>
              </a:rPr>
              <a:t>32 </a:t>
            </a:r>
            <a:r>
              <a:rPr lang="en-GB" dirty="0" err="1" smtClean="0">
                <a:solidFill>
                  <a:srgbClr val="FF3399"/>
                </a:solidFill>
              </a:rPr>
              <a:t>musei</a:t>
            </a:r>
            <a:r>
              <a:rPr lang="en-GB" dirty="0" smtClean="0">
                <a:solidFill>
                  <a:srgbClr val="FF3399"/>
                </a:solidFill>
              </a:rPr>
              <a:t> </a:t>
            </a:r>
            <a:r>
              <a:rPr lang="en-GB" dirty="0" err="1" smtClean="0">
                <a:solidFill>
                  <a:srgbClr val="FF3399"/>
                </a:solidFill>
              </a:rPr>
              <a:t>piemontesi</a:t>
            </a:r>
            <a:r>
              <a:rPr lang="en-GB" dirty="0" smtClean="0">
                <a:solidFill>
                  <a:srgbClr val="FF3399"/>
                </a:solidFill>
              </a:rPr>
              <a:t> </a:t>
            </a:r>
            <a:r>
              <a:rPr lang="en-GB" dirty="0" err="1" smtClean="0">
                <a:solidFill>
                  <a:srgbClr val="FF3399"/>
                </a:solidFill>
              </a:rPr>
              <a:t>accreditati</a:t>
            </a:r>
            <a:endParaRPr lang="en-GB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33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9888"/>
            <a:ext cx="8298723" cy="584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74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us-mg42.mail.yahoo.com/ya/download?mid=2_0_0_1_10690510_ALZhUtQAACUXWNpQPAMFcBYxpGA&amp;m=YaDownload&amp;pid=2.2&amp;fid=Inbox&amp;inline=1&amp;appid=YahooMailBasic&amp;uploadId=QmFtYmluYS5qcGc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158" y="1881993"/>
            <a:ext cx="7079234" cy="493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9071" y="404664"/>
            <a:ext cx="3495723" cy="356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404664"/>
            <a:ext cx="3932684" cy="263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9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841BEBA7-9A5F-493A-B6DE-A2DD8FC5FE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7525" y="10294"/>
            <a:ext cx="6086475" cy="68580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5" y="2467372"/>
            <a:ext cx="3044949" cy="1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56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52680" y="434737"/>
            <a:ext cx="764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3399"/>
                </a:solidFill>
              </a:rPr>
              <a:t>‘‘Nati con la Cultura’’ cammina…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79512" y="1700808"/>
            <a:ext cx="568863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1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000" b="1" i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it-IT" sz="20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In Piemonte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</a:p>
          <a:p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Consegnato a novembre 2017 accreditamento “Nati con la Cultura” a 32 musei piemontesi che hanno fatto un percorso di adeguamento degli edifici per l’accessibilità e dei contenuti per i servizi alle famiglie</a:t>
            </a:r>
            <a:endParaRPr lang="it-IT" sz="2000" b="1" i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it-IT" sz="2000" b="1" i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it-IT" sz="20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In Italia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:</a:t>
            </a:r>
          </a:p>
          <a:p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Pavia, con il Policlinico e il Museo della Città</a:t>
            </a:r>
          </a:p>
          <a:p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Reggio Emilia, con i suoi Musei Civici</a:t>
            </a:r>
          </a:p>
          <a:p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Brescia, con la Fondazione Musei Civici</a:t>
            </a:r>
          </a:p>
          <a:p>
            <a:endParaRPr lang="it-IT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it-IT" sz="20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I prossimi:</a:t>
            </a:r>
          </a:p>
          <a:p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Pistoia, Città Capitale Italiana della Cultura</a:t>
            </a:r>
          </a:p>
          <a:p>
            <a:endParaRPr lang="it-IT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it-IT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855030">
            <a:off x="5172575" y="153287"/>
            <a:ext cx="2099245" cy="116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855030">
            <a:off x="7448785" y="184820"/>
            <a:ext cx="2099245" cy="116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-972616" y="1484784"/>
            <a:ext cx="12673408" cy="6817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CCFF"/>
                </a:solidFill>
              </a:ln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95536" y="1556792"/>
            <a:ext cx="4340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I club UNESCO lo raccomandano </a:t>
            </a:r>
            <a:endParaRPr lang="it-IT" sz="2400" b="1" dirty="0">
              <a:solidFill>
                <a:prstClr val="black"/>
              </a:solidFill>
            </a:endParaRPr>
          </a:p>
        </p:txBody>
      </p:sp>
      <p:pic>
        <p:nvPicPr>
          <p:cNvPr id="15" name="Picture 2" descr="http://d3oiytnf1iaxz3.cloudfront.net/wp-content/uploads/2013/05/famigl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66510"/>
            <a:ext cx="3061439" cy="457684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6084169" y="2166510"/>
            <a:ext cx="3096344" cy="4576841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11" name="Connettore 1 10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772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15C71B82-EC1D-4BE3-990D-8F9B7A73A2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5405"/>
            <a:ext cx="5058916" cy="6858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24DBB15C-FD88-4B88-818A-C1E9CA41E9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56801"/>
            <a:ext cx="4209101" cy="532791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9D54695A-A291-48CD-B0E6-71C1E5E8101D}"/>
              </a:ext>
            </a:extLst>
          </p:cNvPr>
          <p:cNvSpPr/>
          <p:nvPr/>
        </p:nvSpPr>
        <p:spPr>
          <a:xfrm>
            <a:off x="179512" y="404664"/>
            <a:ext cx="2871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3399"/>
                </a:solidFill>
              </a:rPr>
              <a:t>«Profumo di vita»</a:t>
            </a:r>
            <a:endParaRPr lang="it-IT" sz="28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27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ab01\Downloads\DSCF7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473" y="0"/>
            <a:ext cx="4752527" cy="6858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b01\Downloads\DSCF76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2221"/>
          <a:stretch/>
        </p:blipFill>
        <p:spPr bwMode="auto">
          <a:xfrm>
            <a:off x="-16783" y="3235303"/>
            <a:ext cx="4510135" cy="368777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ab01\Downloads\DSCF76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871"/>
          <a:stretch/>
        </p:blipFill>
        <p:spPr bwMode="auto">
          <a:xfrm>
            <a:off x="-16783" y="0"/>
            <a:ext cx="4510135" cy="355228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9D54695A-A291-48CD-B0E6-71C1E5E8101D}"/>
              </a:ext>
            </a:extLst>
          </p:cNvPr>
          <p:cNvSpPr/>
          <p:nvPr/>
        </p:nvSpPr>
        <p:spPr>
          <a:xfrm>
            <a:off x="3491880" y="6237312"/>
            <a:ext cx="2212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Elena </a:t>
            </a:r>
            <a:r>
              <a:rPr lang="it-IT" sz="2800" b="1" dirty="0" err="1" smtClean="0">
                <a:solidFill>
                  <a:schemeClr val="bg1"/>
                </a:solidFill>
              </a:rPr>
              <a:t>Givone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00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Elena </a:t>
            </a:r>
            <a:r>
              <a:rPr lang="it-IT" dirty="0" err="1"/>
              <a:t>givone</a:t>
            </a:r>
            <a:endParaRPr lang="it-IT" dirty="0"/>
          </a:p>
          <a:p>
            <a:r>
              <a:rPr lang="it-IT" dirty="0"/>
              <a:t>Diletta </a:t>
            </a:r>
            <a:r>
              <a:rPr lang="it-IT" dirty="0" err="1"/>
              <a:t>tonatto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C0694DDB-E1D4-4685-A07F-06E84D05FB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0084" y="0"/>
            <a:ext cx="3803915" cy="28529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6BE3874B-7C43-4F2E-A36B-7D7C1E2E75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0085" y="4005065"/>
            <a:ext cx="3803915" cy="28529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F07282C9-2A74-4EB4-B580-A29CE8A959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8006" y="0"/>
            <a:ext cx="3803916" cy="285293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F1E6B4F4-EDC3-4B4B-8A97-A88EC17B29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52196"/>
            <a:ext cx="3707904" cy="2780928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3275856" y="1916832"/>
            <a:ext cx="2317895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chemeClr val="accent3">
                    <a:lumMod val="75000"/>
                  </a:schemeClr>
                </a:solidFill>
              </a:rPr>
              <a:t>Calendario</a:t>
            </a:r>
            <a:endParaRPr lang="en-GB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39552" y="3284984"/>
            <a:ext cx="7755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FONDO per supporto psicologico ai bambini vittime di violenza assistita</a:t>
            </a:r>
            <a:endParaRPr lang="it-IT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76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AFF9DF82-C71E-40DA-9C22-2455BECCF8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6825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0E1275AF-E77F-4368-B35C-89D6D8068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889" b="99111" l="0" r="99556">
                        <a14:foregroundMark x1="8000" y1="81333" x2="8000" y2="81333"/>
                        <a14:foregroundMark x1="24889" y1="84000" x2="24889" y2="84000"/>
                        <a14:foregroundMark x1="11556" y1="89333" x2="93333" y2="84889"/>
                        <a14:foregroundMark x1="7111" y1="92000" x2="92444" y2="90222"/>
                        <a14:foregroundMark x1="9778" y1="85778" x2="89778" y2="80444"/>
                        <a14:foregroundMark x1="9778" y1="81333" x2="76444" y2="80444"/>
                        <a14:foregroundMark x1="9778" y1="90222" x2="94222" y2="93778"/>
                        <a14:foregroundMark x1="14222" y1="93778" x2="13333" y2="99111"/>
                        <a14:foregroundMark x1="32889" y1="94667" x2="32889" y2="94667"/>
                        <a14:foregroundMark x1="95111" y1="84000" x2="95111" y2="84000"/>
                        <a14:foregroundMark x1="96000" y1="91111" x2="96000" y2="9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224" y="1323811"/>
            <a:ext cx="2143125" cy="21431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10FF8483-23F7-452C-AF96-79D6A59B6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8000" b="94800" l="9730" r="924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808" y="2216968"/>
            <a:ext cx="3401342" cy="45964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89009CF0-C8AF-4619-BBC6-2B0FB5AD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595" y="1292979"/>
            <a:ext cx="1490672" cy="184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ttore 1 7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9D54695A-A291-48CD-B0E6-71C1E5E8101D}"/>
              </a:ext>
            </a:extLst>
          </p:cNvPr>
          <p:cNvSpPr/>
          <p:nvPr/>
        </p:nvSpPr>
        <p:spPr>
          <a:xfrm>
            <a:off x="323528" y="404664"/>
            <a:ext cx="2871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3399"/>
                </a:solidFill>
              </a:rPr>
              <a:t>«Profumo di vita»</a:t>
            </a:r>
            <a:endParaRPr lang="it-IT" sz="28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289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EDAAA403-E75E-45F3-B69B-595FE0FC8E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697" y="0"/>
            <a:ext cx="485060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146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e 30"/>
          <p:cNvSpPr/>
          <p:nvPr/>
        </p:nvSpPr>
        <p:spPr>
          <a:xfrm>
            <a:off x="5076056" y="4626841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4991618" y="126876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247202" y="260648"/>
            <a:ext cx="3972870" cy="151867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773702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Umanizzazione dei luoghi di cura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1639" y="659634"/>
            <a:ext cx="388843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In-formazione, promozione della salute e di sani stili di vita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60652" y="5592310"/>
            <a:ext cx="2639340" cy="615635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Sostegno alla Ricerca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Borse di studio 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26161" y="5107877"/>
            <a:ext cx="384237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Eventi di scambio professionale internazionale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932040" y="102649"/>
            <a:ext cx="4896543" cy="528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8" dist="17961" dir="135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3200" b="1" kern="10" dirty="0" smtClean="0">
                <a:ln/>
                <a:solidFill>
                  <a:srgbClr val="9BBB59">
                    <a:lumMod val="75000"/>
                  </a:srgbClr>
                </a:solidFill>
                <a:cs typeface="Arial" pitchFamily="34" charset="0"/>
              </a:rPr>
              <a:t>Realizzazioni 2017</a:t>
            </a:r>
            <a:endParaRPr lang="it-IT" sz="3200" b="1" kern="10" dirty="0">
              <a:ln/>
              <a:solidFill>
                <a:srgbClr val="9BBB59">
                  <a:lumMod val="75000"/>
                </a:srgbClr>
              </a:solidFill>
              <a:cs typeface="Arial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67544" y="2355730"/>
            <a:ext cx="2908517" cy="430841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Partecipazione a eventi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259904" y="1858354"/>
            <a:ext cx="3456383" cy="149863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932040" y="2132856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>
                    <a:lumMod val="75000"/>
                  </a:schemeClr>
                </a:solidFill>
              </a:rPr>
              <a:t>Cultura e Salute</a:t>
            </a:r>
            <a:endParaRPr lang="it-IT" sz="220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5076056" y="2970657"/>
            <a:ext cx="3972870" cy="153846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115616" y="513089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95074" y="347907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pic>
        <p:nvPicPr>
          <p:cNvPr id="3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16" y="6001225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5909" y="6248027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0" b="94030" l="0" r="95000">
                        <a14:foregroundMark x1="52000" y1="16915" x2="52000" y2="16915"/>
                        <a14:foregroundMark x1="52000" y1="9453" x2="52000" y2="9453"/>
                        <a14:foregroundMark x1="51500" y1="5473" x2="51500" y2="5473"/>
                        <a14:foregroundMark x1="13500" y1="66667" x2="13500" y2="66667"/>
                        <a14:foregroundMark x1="21000" y1="61692" x2="21000" y2="61692"/>
                        <a14:foregroundMark x1="6500" y1="67662" x2="31500" y2="57214"/>
                        <a14:foregroundMark x1="44000" y1="9453" x2="44000" y2="9453"/>
                        <a14:foregroundMark x1="57500" y1="5970" x2="57500" y2="5970"/>
                        <a14:foregroundMark x1="64500" y1="1990" x2="64500" y2="1990"/>
                        <a14:foregroundMark x1="63000" y1="6468" x2="63000" y2="6468"/>
                        <a14:foregroundMark x1="8500" y1="66667" x2="8500" y2="66667"/>
                        <a14:foregroundMark x1="47500" y1="52239" x2="47500" y2="52239"/>
                        <a14:foregroundMark x1="52000" y1="37313" x2="52000" y2="37313"/>
                        <a14:foregroundMark x1="63000" y1="30348" x2="63000" y2="30348"/>
                        <a14:foregroundMark x1="56000" y1="32836" x2="56000" y2="32836"/>
                        <a14:foregroundMark x1="67000" y1="28856" x2="67000" y2="28856"/>
                        <a14:foregroundMark x1="70500" y1="26866" x2="70500" y2="26866"/>
                        <a14:foregroundMark x1="76500" y1="26866" x2="76500" y2="26866"/>
                        <a14:foregroundMark x1="82500" y1="26866" x2="82500" y2="26866"/>
                        <a14:foregroundMark x1="87500" y1="30348" x2="87500" y2="30348"/>
                        <a14:foregroundMark x1="88000" y1="35821" x2="88000" y2="35821"/>
                        <a14:foregroundMark x1="87500" y1="41791" x2="87500" y2="41791"/>
                        <a14:foregroundMark x1="84500" y1="49254" x2="84500" y2="49254"/>
                        <a14:foregroundMark x1="82000" y1="52736" x2="82000" y2="52736"/>
                        <a14:foregroundMark x1="77000" y1="56219" x2="77000" y2="56219"/>
                        <a14:foregroundMark x1="71000" y1="57214" x2="71000" y2="57214"/>
                        <a14:foregroundMark x1="65000" y1="58706" x2="65000" y2="58706"/>
                        <a14:foregroundMark x1="61500" y1="60199" x2="61500" y2="60199"/>
                        <a14:foregroundMark x1="56000" y1="60199" x2="56000" y2="60199"/>
                        <a14:foregroundMark x1="55000" y1="58209" x2="55000" y2="58209"/>
                        <a14:foregroundMark x1="51500" y1="52239" x2="51500" y2="52239"/>
                        <a14:foregroundMark x1="50000" y1="46766" x2="50000" y2="46766"/>
                        <a14:foregroundMark x1="50500" y1="43781" x2="50500" y2="43781"/>
                        <a14:foregroundMark x1="42000" y1="54726" x2="42000" y2="54726"/>
                        <a14:foregroundMark x1="38000" y1="55224" x2="38000" y2="55224"/>
                        <a14:foregroundMark x1="33000" y1="56716" x2="33000" y2="56716"/>
                        <a14:foregroundMark x1="31000" y1="58209" x2="31000" y2="58209"/>
                        <a14:foregroundMark x1="26500" y1="56716" x2="26500" y2="56716"/>
                        <a14:foregroundMark x1="29000" y1="50746" x2="29000" y2="50746"/>
                        <a14:foregroundMark x1="31500" y1="47264" x2="31500" y2="47264"/>
                        <a14:foregroundMark x1="51500" y1="4478" x2="51500" y2="4478"/>
                        <a14:foregroundMark x1="46500" y1="6468" x2="46500" y2="6468"/>
                        <a14:foregroundMark x1="53000" y1="3483" x2="53000" y2="3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331517" y="2753299"/>
            <a:ext cx="2320603" cy="233188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234285" cy="15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436096" y="3461437"/>
            <a:ext cx="3214444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/>
                </a:solidFill>
              </a:rPr>
              <a:t>Eventi formativi per il personale sanitario</a:t>
            </a:r>
            <a:endParaRPr lang="it-IT" sz="2200" b="1" dirty="0">
              <a:ln/>
              <a:solidFill>
                <a:schemeClr val="bg1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98012" y="3933056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Nuova tecnologia </a:t>
            </a: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medica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79512" y="4221088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Acquisizione </a:t>
            </a: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di apparecchiature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41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010"/>
          <a:stretch/>
        </p:blipFill>
        <p:spPr bwMode="auto">
          <a:xfrm>
            <a:off x="1763689" y="-22507"/>
            <a:ext cx="7380312" cy="6880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B1836871-7101-436E-9229-6F20A9465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0" b="99556" l="0" r="100000">
                        <a14:foregroundMark x1="30222" y1="27111" x2="82222" y2="24444"/>
                        <a14:foregroundMark x1="22667" y1="24444" x2="21778" y2="88889"/>
                        <a14:foregroundMark x1="40000" y1="46667" x2="73778" y2="45333"/>
                        <a14:foregroundMark x1="53333" y1="62667" x2="77333" y2="56000"/>
                        <a14:foregroundMark x1="43556" y1="7556" x2="42222" y2="27111"/>
                        <a14:foregroundMark x1="76444" y1="10222" x2="80000" y2="31111"/>
                        <a14:foregroundMark x1="75111" y1="13778" x2="75111" y2="13778"/>
                        <a14:foregroundMark x1="26667" y1="88889" x2="78667" y2="82222"/>
                        <a14:foregroundMark x1="36000" y1="82222" x2="37333" y2="36444"/>
                        <a14:foregroundMark x1="48444" y1="69333" x2="48444" y2="41778"/>
                        <a14:foregroundMark x1="77333" y1="75556" x2="73778" y2="31111"/>
                        <a14:foregroundMark x1="82222" y1="79556" x2="83556" y2="21778"/>
                        <a14:foregroundMark x1="80000" y1="86222" x2="81333" y2="1777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" y="68861"/>
            <a:ext cx="1296143" cy="119989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91204C7-B991-44E4-ABCA-E32F287E2A25}"/>
              </a:ext>
            </a:extLst>
          </p:cNvPr>
          <p:cNvSpPr/>
          <p:nvPr/>
        </p:nvSpPr>
        <p:spPr>
          <a:xfrm>
            <a:off x="403213" y="652819"/>
            <a:ext cx="560709" cy="648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652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1444"/>
          <a:stretch/>
        </p:blipFill>
        <p:spPr bwMode="auto">
          <a:xfrm rot="16200000">
            <a:off x="2014481" y="-214286"/>
            <a:ext cx="6879741" cy="7308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5493F28E-2F1F-4BD4-B4D6-7B3AECECB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769" b="99615" l="8538" r="99692">
                        <a14:foregroundMark x1="35308" y1="30385" x2="74231" y2="27769"/>
                        <a14:foregroundMark x1="43769" y1="7308" x2="48615" y2="71385"/>
                        <a14:foregroundMark x1="75385" y1="12385" x2="74231" y2="75231"/>
                        <a14:foregroundMark x1="32846" y1="43154" x2="79077" y2="54692"/>
                        <a14:foregroundMark x1="31615" y1="35462" x2="30385" y2="79077"/>
                        <a14:foregroundMark x1="41385" y1="34231" x2="40154" y2="77769"/>
                        <a14:foregroundMark x1="34077" y1="88077" x2="73000" y2="86769"/>
                        <a14:foregroundMark x1="63231" y1="54692" x2="65692" y2="77769"/>
                        <a14:foregroundMark x1="77846" y1="48308" x2="77846" y2="77769"/>
                        <a14:foregroundMark x1="70538" y1="50846" x2="73000" y2="82923"/>
                        <a14:foregroundMark x1="48615" y1="62385" x2="57154" y2="81615"/>
                        <a14:foregroundMark x1="82692" y1="30385" x2="77846" y2="85462"/>
                        <a14:foregroundMark x1="82692" y1="32923" x2="85154" y2="81615"/>
                        <a14:foregroundMark x1="26769" y1="32923" x2="30385" y2="7138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953"/>
            <a:ext cx="1296143" cy="12296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83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351" r="60040"/>
          <a:stretch/>
        </p:blipFill>
        <p:spPr bwMode="auto">
          <a:xfrm>
            <a:off x="1708920" y="332656"/>
            <a:ext cx="2844824" cy="6189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F97F041-DDB9-4E0E-8129-2D275189D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0" y="188640"/>
            <a:ext cx="1268760" cy="126876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EEA6D4F-CBA3-4AC0-A353-5A7B302A4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414" r="775"/>
          <a:stretch/>
        </p:blipFill>
        <p:spPr bwMode="auto">
          <a:xfrm>
            <a:off x="4499992" y="334426"/>
            <a:ext cx="4536504" cy="618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5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2434"/>
          <a:stretch/>
        </p:blipFill>
        <p:spPr bwMode="auto">
          <a:xfrm>
            <a:off x="-158047" y="0"/>
            <a:ext cx="930204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070" t="17648" r="15939" b="24661"/>
          <a:stretch/>
        </p:blipFill>
        <p:spPr bwMode="auto">
          <a:xfrm>
            <a:off x="1607574" y="1814052"/>
            <a:ext cx="5855110" cy="28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1C1E4F73-E0B0-4F6B-9E3F-8270D0FC3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0" y="188640"/>
            <a:ext cx="1268760" cy="126876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-612576" y="6093296"/>
            <a:ext cx="108012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468" y="6165314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6165314"/>
            <a:ext cx="1247242" cy="64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8528" y="6237312"/>
            <a:ext cx="20002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436096" y="6093296"/>
            <a:ext cx="648459" cy="70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24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42BCB4CC-42C8-43CF-AC5F-F0948AF701CC-L0-001.jpeg" descr="42BCB4CC-42C8-43CF-AC5F-F0948AF701CC-L0-001.jpeg"/>
          <p:cNvPicPr>
            <a:picLocks noChangeAspect="1"/>
          </p:cNvPicPr>
          <p:nvPr/>
        </p:nvPicPr>
        <p:blipFill>
          <a:blip r:embed="rId2">
            <a:extLst/>
          </a:blip>
          <a:srcRect l="-38889" r="-38889"/>
          <a:stretch>
            <a:fillRect/>
          </a:stretch>
        </p:blipFill>
        <p:spPr>
          <a:xfrm>
            <a:off x="-838200" y="2305050"/>
            <a:ext cx="3835400" cy="2876550"/>
          </a:xfrm>
          <a:prstGeom prst="rect">
            <a:avLst/>
          </a:prstGeom>
        </p:spPr>
      </p:pic>
      <p:pic>
        <p:nvPicPr>
          <p:cNvPr id="13" name="0F146A21-9CFF-4FEF-BF3B-A1F840055DDA-L0-001.jpeg" descr="0F146A21-9CFF-4FEF-BF3B-A1F840055DDA-L0-001.jpeg"/>
          <p:cNvPicPr>
            <a:picLocks noChangeAspect="1"/>
          </p:cNvPicPr>
          <p:nvPr/>
        </p:nvPicPr>
        <p:blipFill>
          <a:blip r:embed="rId3">
            <a:extLst/>
          </a:blip>
          <a:srcRect l="-38889" r="-38889"/>
          <a:stretch>
            <a:fillRect/>
          </a:stretch>
        </p:blipFill>
        <p:spPr>
          <a:xfrm>
            <a:off x="2819400" y="-304800"/>
            <a:ext cx="5181600" cy="3886200"/>
          </a:xfrm>
          <a:prstGeom prst="rect">
            <a:avLst/>
          </a:prstGeom>
        </p:spPr>
      </p:pic>
      <p:pic>
        <p:nvPicPr>
          <p:cNvPr id="1027" name="Picture 3" descr="I:\Medicina a misura di donna\Vitamine musicali, 3 febbraio 2017\foto_terapia_musicale_slideshow\IMG_854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6573909" y="68075"/>
            <a:ext cx="2799184" cy="233850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:\Medicina a misura di donna\Vitamine musicali, 3 febbraio 2017\foto_terapia_musicale_slideshow\IMG_955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211959" y="2483769"/>
            <a:ext cx="4930794" cy="369809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Medicina a misura di donna\Vitamine musicali, 3 febbraio 2017\foto_terapia_musicale_slideshow\IMG_950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" y="4843282"/>
            <a:ext cx="3136818" cy="201472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:\Medicina a misura di donna\Vitamine musicali, 3 febbraio 2017\foto_terapia_musicale_slideshow\IMG_950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012160" y="4848564"/>
            <a:ext cx="3143048" cy="200944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:\Medicina a misura di donna\Vitamine musicali, 3 febbraio 2017\foto_terapia_musicale_slideshow\IMG_950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136829" y="4841366"/>
            <a:ext cx="2875341" cy="201663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0CB04144-941E-479B-9469-4E60D3CACF55-L0-001.jpeg" descr="0CB04144-941E-479B-9469-4E60D3CACF55-L0-001.jpeg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0" y="0"/>
            <a:ext cx="3962400" cy="2971800"/>
          </a:xfrm>
          <a:prstGeom prst="rect">
            <a:avLst/>
          </a:prstGeom>
        </p:spPr>
      </p:pic>
      <p:pic>
        <p:nvPicPr>
          <p:cNvPr id="12" name="91D31402-9579-4EA1-B704-3A382C4B00D6-L0-001.jpeg" descr="91D31402-9579-4EA1-B704-3A382C4B00D6-L0-001.jpeg"/>
          <p:cNvPicPr>
            <a:picLocks noChangeAspect="1"/>
          </p:cNvPicPr>
          <p:nvPr/>
        </p:nvPicPr>
        <p:blipFill>
          <a:blip r:embed="rId10">
            <a:extLst/>
          </a:blip>
          <a:srcRect l="-38889" r="-38889"/>
          <a:stretch>
            <a:fillRect/>
          </a:stretch>
        </p:blipFill>
        <p:spPr>
          <a:xfrm>
            <a:off x="1219200" y="21336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990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mlo\Evento 1 settembre 2017 - MITO per la Città\©2017_MITO per la CITTA' Invito C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346" b="3105"/>
          <a:stretch/>
        </p:blipFill>
        <p:spPr bwMode="auto">
          <a:xfrm>
            <a:off x="1259632" y="261022"/>
            <a:ext cx="6649306" cy="6264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5" y="-19597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70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C7F29FCE-0CE4-4CDC-AAAE-F1CF4977A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67610" y="1196752"/>
            <a:ext cx="7008779" cy="525658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5" y="-19597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845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980728"/>
            <a:ext cx="9144000" cy="48245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0" name="Picture 6" descr="Risultati immagini per a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6829" y="3016340"/>
            <a:ext cx="1197335" cy="695246"/>
          </a:xfrm>
          <a:prstGeom prst="rect">
            <a:avLst/>
          </a:prstGeom>
          <a:noFill/>
        </p:spPr>
      </p:pic>
      <p:sp>
        <p:nvSpPr>
          <p:cNvPr id="11" name="Rettangolo 10"/>
          <p:cNvSpPr/>
          <p:nvPr/>
        </p:nvSpPr>
        <p:spPr>
          <a:xfrm>
            <a:off x="2086941" y="2077319"/>
            <a:ext cx="5280550" cy="2000501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/>
            <a:r>
              <a:rPr lang="it-IT" sz="3600" b="1" dirty="0">
                <a:ln/>
                <a:solidFill>
                  <a:srgbClr val="FF3399"/>
                </a:solidFill>
              </a:rPr>
              <a:t>“Vitamine musicali”</a:t>
            </a:r>
            <a:r>
              <a:rPr lang="it-IT" sz="4800" b="1" dirty="0">
                <a:ln/>
                <a:solidFill>
                  <a:srgbClr val="FF3399"/>
                </a:solidFill>
              </a:rPr>
              <a:t> </a:t>
            </a:r>
            <a:r>
              <a:rPr lang="it-IT" sz="2800" b="1" dirty="0">
                <a:ln/>
                <a:solidFill>
                  <a:schemeClr val="bg1">
                    <a:lumMod val="50000"/>
                  </a:schemeClr>
                </a:solidFill>
              </a:rPr>
              <a:t>presenta:</a:t>
            </a:r>
            <a:endParaRPr lang="it-IT" sz="4800" b="1" dirty="0">
              <a:ln/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it-IT" sz="4800" b="1" dirty="0">
                <a:ln/>
                <a:solidFill>
                  <a:srgbClr val="FF3399"/>
                </a:solidFill>
              </a:rPr>
              <a:t>VITAMINE JAZZ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068155" y="3941544"/>
            <a:ext cx="5280550" cy="461618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/>
            <a:r>
              <a:rPr lang="it-IT" sz="2400" i="1" dirty="0">
                <a:ln/>
                <a:solidFill>
                  <a:srgbClr val="FF3399"/>
                </a:solidFill>
              </a:rPr>
              <a:t>Comunità torinese dei musicisti jazz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39553" y="2420888"/>
            <a:ext cx="156830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3504198" y="4911598"/>
            <a:ext cx="2219930" cy="461618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400" b="1" dirty="0">
                <a:ln/>
                <a:solidFill>
                  <a:schemeClr val="bg1">
                    <a:lumMod val="50000"/>
                  </a:schemeClr>
                </a:solidFill>
              </a:rPr>
              <a:t>23 ottobre 2017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55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Foto\2017-10-23_12-52-39_4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9784" y="2132856"/>
            <a:ext cx="1944216" cy="259228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0"/>
            <a:ext cx="2699792" cy="27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I:\Medicina a misura di donna\22nov2017\image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0"/>
            <a:ext cx="2160240" cy="2780928"/>
          </a:xfrm>
          <a:prstGeom prst="rect">
            <a:avLst/>
          </a:prstGeom>
          <a:noFill/>
        </p:spPr>
      </p:pic>
      <p:pic>
        <p:nvPicPr>
          <p:cNvPr id="2055" name="Picture 7" descr="I:\Medicina a misura di donna\22nov2017\image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420887"/>
            <a:ext cx="3423737" cy="2275247"/>
          </a:xfrm>
          <a:prstGeom prst="rect">
            <a:avLst/>
          </a:prstGeom>
          <a:noFill/>
        </p:spPr>
      </p:pic>
      <p:pic>
        <p:nvPicPr>
          <p:cNvPr id="2056" name="Picture 8" descr="I:\Medicina a misura di donna\22nov2017\image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979712" cy="2639616"/>
          </a:xfrm>
          <a:prstGeom prst="rect">
            <a:avLst/>
          </a:prstGeom>
          <a:noFill/>
        </p:spPr>
      </p:pic>
      <p:pic>
        <p:nvPicPr>
          <p:cNvPr id="2057" name="Picture 9" descr="I:\Medicina a misura di donna\22nov2017\image6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2636912"/>
            <a:ext cx="2195736" cy="2063552"/>
          </a:xfrm>
          <a:prstGeom prst="rect">
            <a:avLst/>
          </a:prstGeom>
          <a:noFill/>
        </p:spPr>
      </p:pic>
      <p:pic>
        <p:nvPicPr>
          <p:cNvPr id="2060" name="Picture 12" descr="I:\Medicina a misura di donna\22nov2017\image9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192327"/>
            <a:ext cx="2051719" cy="2765065"/>
          </a:xfrm>
          <a:prstGeom prst="rect">
            <a:avLst/>
          </a:prstGeom>
          <a:noFill/>
        </p:spPr>
      </p:pic>
      <p:pic>
        <p:nvPicPr>
          <p:cNvPr id="2059" name="Picture 11" descr="I:\Medicina a misura di donna\22nov2017\image8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4632953"/>
            <a:ext cx="3456384" cy="2225047"/>
          </a:xfrm>
          <a:prstGeom prst="rect">
            <a:avLst/>
          </a:prstGeom>
          <a:noFill/>
        </p:spPr>
      </p:pic>
      <p:pic>
        <p:nvPicPr>
          <p:cNvPr id="2062" name="Picture 14" descr="I:\Medicina a misura di donna\22nov2017\image17.jpeg"/>
          <p:cNvPicPr>
            <a:picLocks noChangeAspect="1" noChangeArrowheads="1"/>
          </p:cNvPicPr>
          <p:nvPr/>
        </p:nvPicPr>
        <p:blipFill>
          <a:blip r:embed="rId10" cstate="print"/>
          <a:srcRect t="14570" r="20397" b="13672"/>
          <a:stretch>
            <a:fillRect/>
          </a:stretch>
        </p:blipFill>
        <p:spPr bwMode="auto">
          <a:xfrm>
            <a:off x="6732240" y="0"/>
            <a:ext cx="2411760" cy="2702196"/>
          </a:xfrm>
          <a:prstGeom prst="rect">
            <a:avLst/>
          </a:prstGeom>
          <a:noFill/>
        </p:spPr>
      </p:pic>
      <p:pic>
        <p:nvPicPr>
          <p:cNvPr id="2058" name="Picture 10" descr="I:\Medicina a misura di donna\22nov2017\image7.jpeg"/>
          <p:cNvPicPr>
            <a:picLocks noChangeAspect="1" noChangeArrowheads="1"/>
          </p:cNvPicPr>
          <p:nvPr/>
        </p:nvPicPr>
        <p:blipFill>
          <a:blip r:embed="rId11" cstate="print"/>
          <a:srcRect t="15016"/>
          <a:stretch>
            <a:fillRect/>
          </a:stretch>
        </p:blipFill>
        <p:spPr bwMode="auto">
          <a:xfrm>
            <a:off x="7353102" y="4653136"/>
            <a:ext cx="1790898" cy="2204864"/>
          </a:xfrm>
          <a:prstGeom prst="rect">
            <a:avLst/>
          </a:prstGeom>
          <a:noFill/>
        </p:spPr>
      </p:pic>
      <p:pic>
        <p:nvPicPr>
          <p:cNvPr id="2063" name="Picture 15" descr="I:\Medicina a misura di donna\22nov2017\image18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1720" y="4553743"/>
            <a:ext cx="1944216" cy="2304256"/>
          </a:xfrm>
          <a:prstGeom prst="rect">
            <a:avLst/>
          </a:prstGeom>
          <a:noFill/>
        </p:spPr>
      </p:pic>
      <p:pic>
        <p:nvPicPr>
          <p:cNvPr id="2061" name="Picture 13" descr="I:\Medicina a misura di donna\22nov2017\image15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235712"/>
            <a:ext cx="1789931" cy="238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78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ChangeArrowheads="1"/>
          </p:cNvSpPr>
          <p:nvPr/>
        </p:nvSpPr>
        <p:spPr bwMode="auto">
          <a:xfrm>
            <a:off x="4441737" y="-918617"/>
            <a:ext cx="256495" cy="55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75" tIns="63488" rIns="126975" bIns="63488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 b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 b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 b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srgbClr val="FF0066"/>
              </a:solidFill>
              <a:latin typeface="Trebuchet MS" pitchFamily="-110" charset="0"/>
              <a:cs typeface="Arial" charset="0"/>
            </a:endParaRPr>
          </a:p>
        </p:txBody>
      </p:sp>
      <p:sp>
        <p:nvSpPr>
          <p:cNvPr id="17411" name="Rectangle 11"/>
          <p:cNvSpPr>
            <a:spLocks noChangeArrowheads="1"/>
          </p:cNvSpPr>
          <p:nvPr/>
        </p:nvSpPr>
        <p:spPr bwMode="auto">
          <a:xfrm>
            <a:off x="6662461" y="-616984"/>
            <a:ext cx="2572254" cy="666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75" tIns="63488" rIns="126975" bIns="63488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fontAlgn="base">
              <a:spcBef>
                <a:spcPct val="0"/>
              </a:spcBef>
              <a:spcAft>
                <a:spcPct val="0"/>
              </a:spcAft>
            </a:pPr>
            <a:endParaRPr lang="en-US" altLang="it-IT" sz="2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500" b="1" i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 b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 b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 b="1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srgbClr val="FF0066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srgbClr val="FF0000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900">
              <a:solidFill>
                <a:prstClr val="black"/>
              </a:solidFill>
              <a:latin typeface="Trebuchet MS" pitchFamily="-110" charset="0"/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700">
              <a:solidFill>
                <a:prstClr val="black"/>
              </a:solidFill>
              <a:cs typeface="Arial" charset="0"/>
            </a:endParaRPr>
          </a:p>
          <a:p>
            <a:pPr algn="ctr" defTabSz="126975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2500">
                <a:solidFill>
                  <a:prstClr val="black"/>
                </a:solidFill>
                <a:cs typeface="Arial" charset="0"/>
              </a:rPr>
              <a:t>   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10000" b="90000" l="6420" r="9642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9920"/>
            <a:ext cx="3769069" cy="50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2086941" y="548680"/>
            <a:ext cx="5280550" cy="707840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/>
            <a:r>
              <a:rPr lang="it-IT" sz="4000" b="1" dirty="0">
                <a:ln/>
                <a:solidFill>
                  <a:srgbClr val="FF3399"/>
                </a:solidFill>
              </a:rPr>
              <a:t>Il libro del cuore</a:t>
            </a:r>
            <a:endParaRPr lang="it-IT" sz="4900" b="1" dirty="0">
              <a:ln/>
              <a:solidFill>
                <a:srgbClr val="FF3399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340768"/>
            <a:ext cx="6396037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3491880" y="1772816"/>
            <a:ext cx="4572000" cy="23221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1400" i="1" dirty="0">
                <a:solidFill>
                  <a:srgbClr val="002060"/>
                </a:solidFill>
                <a:latin typeface="Verdana"/>
                <a:ea typeface="Times New Roman"/>
                <a:cs typeface="Times New Roman"/>
              </a:rPr>
              <a:t>«Mi trovo nel corridoio del </a:t>
            </a:r>
            <a:r>
              <a:rPr lang="it-IT" sz="1400" i="1" dirty="0" err="1">
                <a:solidFill>
                  <a:srgbClr val="002060"/>
                </a:solidFill>
                <a:latin typeface="Verdana"/>
                <a:ea typeface="Times New Roman"/>
                <a:cs typeface="Times New Roman"/>
              </a:rPr>
              <a:t>Day</a:t>
            </a:r>
            <a:r>
              <a:rPr lang="it-IT" sz="1400" i="1" dirty="0">
                <a:solidFill>
                  <a:srgbClr val="002060"/>
                </a:solidFill>
                <a:latin typeface="Verdana"/>
                <a:ea typeface="Times New Roman"/>
                <a:cs typeface="Times New Roman"/>
              </a:rPr>
              <a:t> Hospital Oncologico. Sono venuta qui per sottopormi alla visita di controllo. Mi attendevo il solito clima di un luogo di sofferenza e malattia. Sono invece stata accolta dalla bellezza e da un’atmosfera serena di pace, condivisione, azzarderei di letizia! La musica che un’artista offriva con semplicità e devozione a pazienti ospedalizzate o transitanti…Un tuffo nella BELLEZZA. Grazie!»</a:t>
            </a:r>
          </a:p>
        </p:txBody>
      </p:sp>
      <p:cxnSp>
        <p:nvCxnSpPr>
          <p:cNvPr id="10" name="Connettore 1 9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412"/>
            <a:ext cx="1397252" cy="171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34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G_108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95736" y="2266980"/>
            <a:ext cx="4791084" cy="34662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412"/>
            <a:ext cx="1397252" cy="171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upload.wikimedia.org/wikipedia/it/thumb/1/1b/Logo_Palazzo_Madama_Torino.png/480px-Logo_Palazzo_Madama_Torin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1542" y="346412"/>
            <a:ext cx="1985698" cy="198569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236140" y="6093296"/>
            <a:ext cx="4712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Progetto varato nel settembre 2014</a:t>
            </a:r>
            <a:endParaRPr lang="it-IT" sz="24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20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334</Words>
  <Application>Microsoft Macintosh PowerPoint</Application>
  <PresentationFormat>Presentazione su schermo (4:3)</PresentationFormat>
  <Paragraphs>90</Paragraphs>
  <Slides>24</Slides>
  <Notes>3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Manager/>
  <Company>Hewlett-Packard Company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qwer1234</dc:creator>
  <cp:keywords/>
  <dc:description/>
  <cp:lastModifiedBy>cristina</cp:lastModifiedBy>
  <cp:revision>289</cp:revision>
  <cp:lastPrinted>2017-12-20T17:08:23Z</cp:lastPrinted>
  <dcterms:created xsi:type="dcterms:W3CDTF">2018-01-23T10:24:49Z</dcterms:created>
  <dcterms:modified xsi:type="dcterms:W3CDTF">2018-01-23T10:27:36Z</dcterms:modified>
  <cp:category/>
</cp:coreProperties>
</file>