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Layouts/slideLayout3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Layouts/slideLayout36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Default Extension="jpeg" ContentType="image/jpeg"/>
  <Override PartName="/ppt/slideLayouts/slideLayout3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Default Extension="tiff" ContentType="image/tiff"/>
  <Override PartName="/ppt/revisionInfo.xml" ContentType="application/vnd.ms-powerpoint.revisioninfo+xml"/>
  <Default Extension="wdp" ContentType="image/vnd.ms-photo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Layouts/slideLayout43.xml" ContentType="application/vnd.openxmlformats-officedocument.presentationml.slideLayout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810" r:id="rId2"/>
    <p:sldMasterId id="2147483912" r:id="rId3"/>
    <p:sldMasterId id="2147483938" r:id="rId4"/>
  </p:sldMasterIdLst>
  <p:notesMasterIdLst>
    <p:notesMasterId r:id="rId36"/>
  </p:notesMasterIdLst>
  <p:handoutMasterIdLst>
    <p:handoutMasterId r:id="rId37"/>
  </p:handoutMasterIdLst>
  <p:sldIdLst>
    <p:sldId id="855" r:id="rId5"/>
    <p:sldId id="870" r:id="rId6"/>
    <p:sldId id="871" r:id="rId7"/>
    <p:sldId id="873" r:id="rId8"/>
    <p:sldId id="874" r:id="rId9"/>
    <p:sldId id="875" r:id="rId10"/>
    <p:sldId id="857" r:id="rId11"/>
    <p:sldId id="880" r:id="rId12"/>
    <p:sldId id="906" r:id="rId13"/>
    <p:sldId id="913" r:id="rId14"/>
    <p:sldId id="858" r:id="rId15"/>
    <p:sldId id="907" r:id="rId16"/>
    <p:sldId id="859" r:id="rId17"/>
    <p:sldId id="818" r:id="rId18"/>
    <p:sldId id="766" r:id="rId19"/>
    <p:sldId id="703" r:id="rId20"/>
    <p:sldId id="632" r:id="rId21"/>
    <p:sldId id="717" r:id="rId22"/>
    <p:sldId id="767" r:id="rId23"/>
    <p:sldId id="773" r:id="rId24"/>
    <p:sldId id="777" r:id="rId25"/>
    <p:sldId id="908" r:id="rId26"/>
    <p:sldId id="750" r:id="rId27"/>
    <p:sldId id="901" r:id="rId28"/>
    <p:sldId id="751" r:id="rId29"/>
    <p:sldId id="896" r:id="rId30"/>
    <p:sldId id="768" r:id="rId31"/>
    <p:sldId id="910" r:id="rId32"/>
    <p:sldId id="779" r:id="rId33"/>
    <p:sldId id="786" r:id="rId34"/>
    <p:sldId id="912" r:id="rId35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F3399"/>
    <a:srgbClr val="FF33CC"/>
    <a:srgbClr val="FF0066"/>
    <a:srgbClr val="EAEAEA"/>
    <a:srgbClr val="E2E2E2"/>
    <a:srgbClr val="DDDDDD"/>
    <a:srgbClr val="F7F7F7"/>
    <a:srgbClr val="FFCCFF"/>
    <a:srgbClr val="FDE7F9"/>
    <a:srgbClr val="CCFF99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708" autoAdjust="0"/>
    <p:restoredTop sz="94660"/>
  </p:normalViewPr>
  <p:slideViewPr>
    <p:cSldViewPr showGuides="1">
      <p:cViewPr>
        <p:scale>
          <a:sx n="60" d="100"/>
          <a:sy n="60" d="100"/>
        </p:scale>
        <p:origin x="-1720" y="-848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0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1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069" y="0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0D7A5D35-0C20-4EC4-8A6C-FED175CC8453}" type="datetimeFigureOut">
              <a:rPr lang="en-GB" smtClean="0"/>
              <a:pPr/>
              <a:t>23-01-2018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9106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069" y="9429106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44D215D2-8313-4CCF-9008-32960D8194D9}" type="slidenum">
              <a:rPr lang="en-GB" smtClean="0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4636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321236E2-4A54-4737-9C56-615D0BF819C5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B54F34C0-F544-4353-8A6D-3C0995C4B27D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092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Rivedere logo con + contrasto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0A770-7A43-4724-A283-1288C0681C7E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241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4C0-F544-4353-8A6D-3C0995C4B27D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Mancano</a:t>
            </a:r>
            <a:r>
              <a:rPr lang="en-GB" dirty="0" smtClean="0"/>
              <a:t> </a:t>
            </a:r>
            <a:r>
              <a:rPr lang="en-GB" dirty="0" err="1" smtClean="0"/>
              <a:t>rocca</a:t>
            </a:r>
            <a:r>
              <a:rPr lang="en-GB" dirty="0" smtClean="0"/>
              <a:t> </a:t>
            </a:r>
            <a:r>
              <a:rPr lang="en-GB" dirty="0" err="1" smtClean="0"/>
              <a:t>caterina</a:t>
            </a:r>
            <a:r>
              <a:rPr lang="en-GB" dirty="0" smtClean="0"/>
              <a:t> </a:t>
            </a:r>
            <a:r>
              <a:rPr lang="en-GB" dirty="0" err="1" smtClean="0"/>
              <a:t>cristina</a:t>
            </a:r>
            <a:r>
              <a:rPr lang="en-GB" dirty="0" smtClean="0"/>
              <a:t> </a:t>
            </a:r>
            <a:r>
              <a:rPr lang="en-GB" dirty="0" err="1" smtClean="0"/>
              <a:t>casoli</a:t>
            </a:r>
            <a:r>
              <a:rPr lang="en-GB" dirty="0" smtClean="0"/>
              <a:t> </a:t>
            </a:r>
            <a:r>
              <a:rPr lang="en-GB" dirty="0" err="1" smtClean="0"/>
              <a:t>salton</a:t>
            </a:r>
            <a:r>
              <a:rPr lang="en-GB" dirty="0" smtClean="0"/>
              <a:t> e </a:t>
            </a:r>
            <a:r>
              <a:rPr lang="en-GB" dirty="0" err="1" smtClean="0"/>
              <a:t>tavella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4C0-F544-4353-8A6D-3C0995C4B27D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521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09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542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808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8545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845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8518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161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9273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8173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4109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824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8863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1540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257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3984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9" y="228600"/>
            <a:ext cx="6713539" cy="381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62000" y="990603"/>
            <a:ext cx="3810000" cy="55991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24400" y="990603"/>
            <a:ext cx="3810000" cy="55991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64CB-7F69-4B3F-9E2C-5F5AF3169118}" type="slidenum">
              <a:rPr lang="it-IT" alt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 alt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26232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7008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3864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033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2776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4802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578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1876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3231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012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5770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003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03087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6713538" cy="381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62000" y="990600"/>
            <a:ext cx="3810000" cy="55991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24400" y="990600"/>
            <a:ext cx="3810000" cy="55991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64CB-7F69-4B3F-9E2C-5F5AF3169118}" type="slidenum">
              <a:rPr lang="it-IT" alt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5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9164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2535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3435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789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1914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9055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0378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8179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8745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041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5619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9052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1" y="228600"/>
            <a:ext cx="6713539" cy="381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62000" y="990600"/>
            <a:ext cx="3810000" cy="55991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24400" y="990600"/>
            <a:ext cx="3810000" cy="55991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64CB-7F69-4B3F-9E2C-5F5AF3169118}" type="slidenum">
              <a:rPr lang="it-IT" alt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714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897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708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901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365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129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95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277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96AD-C1CC-478F-B7AF-3F1E340414F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E63F9-6933-46D7-95B0-7806DF15B5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52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1E22A-A603-4DD1-B5B0-AFAEBD3738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23-01-2018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A278-5DD4-4A1C-B5E8-09BE2FB5271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096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3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7.gi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microsoft.com/office/2007/relationships/hdphoto" Target="../media/hdphoto2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15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23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microsoft.com/office/2007/relationships/hdphoto" Target="../media/hdphoto24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6.png"/><Relationship Id="rId5" Type="http://schemas.microsoft.com/office/2007/relationships/hdphoto" Target="../media/hdphoto25.wdp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26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3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20" Type="http://schemas.openxmlformats.org/officeDocument/2006/relationships/image" Target="../media/image70.png"/><Relationship Id="rId10" Type="http://schemas.openxmlformats.org/officeDocument/2006/relationships/image" Target="../media/image60.png"/><Relationship Id="rId11" Type="http://schemas.openxmlformats.org/officeDocument/2006/relationships/image" Target="../media/image61.jpe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jpeg"/><Relationship Id="rId19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png"/><Relationship Id="rId8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gi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991618" y="126876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In-formazione, promozione della salute e di sani stili di vita</a:t>
            </a:r>
          </a:p>
        </p:txBody>
      </p:sp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Eventi formativi per il personale sanitario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Borse di studio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/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62968" y="3863416"/>
            <a:ext cx="3216944" cy="861728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Nuova tecnologia medica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Acquisizione di apparecchiature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rgbClr val="9BBB59">
                    <a:lumMod val="75000"/>
                  </a:srgb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rgbClr val="9BBB59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Partecipazione a eventi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Cultura e Salute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64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756592" y="2286000"/>
            <a:ext cx="10801200" cy="26558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06"/>
            <a:ext cx="13940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-874363" y="2438400"/>
            <a:ext cx="10892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n/>
                <a:solidFill>
                  <a:srgbClr val="FF3399"/>
                </a:solidFill>
              </a:rPr>
              <a:t>"More </a:t>
            </a:r>
            <a:r>
              <a:rPr lang="it-IT" sz="3200" b="1" dirty="0" err="1" smtClean="0">
                <a:ln/>
                <a:solidFill>
                  <a:srgbClr val="FF3399"/>
                </a:solidFill>
              </a:rPr>
              <a:t>than</a:t>
            </a:r>
            <a:r>
              <a:rPr lang="it-IT" sz="3200" b="1" dirty="0" smtClean="0">
                <a:ln/>
                <a:solidFill>
                  <a:srgbClr val="FF3399"/>
                </a:solidFill>
              </a:rPr>
              <a:t> Pink” è un progetto che promuove</a:t>
            </a:r>
          </a:p>
          <a:p>
            <a:pPr algn="ctr"/>
            <a:r>
              <a:rPr lang="it-IT" sz="3200" b="1" dirty="0" smtClean="0">
                <a:ln/>
                <a:solidFill>
                  <a:srgbClr val="FF3399"/>
                </a:solidFill>
              </a:rPr>
              <a:t> l’emersione, lo sviluppo e la valorizzazione </a:t>
            </a:r>
          </a:p>
          <a:p>
            <a:pPr algn="ctr"/>
            <a:r>
              <a:rPr lang="it-IT" sz="3200" b="1" dirty="0" smtClean="0">
                <a:ln/>
                <a:solidFill>
                  <a:srgbClr val="FF3399"/>
                </a:solidFill>
              </a:rPr>
              <a:t>di progettualità e pratiche innovative </a:t>
            </a:r>
          </a:p>
          <a:p>
            <a:pPr algn="ctr"/>
            <a:r>
              <a:rPr lang="it-IT" sz="3200" b="1" dirty="0" smtClean="0">
                <a:ln/>
                <a:solidFill>
                  <a:srgbClr val="FF3399"/>
                </a:solidFill>
              </a:rPr>
              <a:t>nell’ambito della salute della donna.</a:t>
            </a:r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 rot="18105878">
            <a:off x="770035" y="4260401"/>
            <a:ext cx="571892" cy="860714"/>
            <a:chOff x="700" y="3405"/>
            <a:chExt cx="395" cy="414"/>
          </a:xfrm>
          <a:solidFill>
            <a:srgbClr val="FFCCCC"/>
          </a:solidFill>
        </p:grpSpPr>
        <p:sp>
          <p:nvSpPr>
            <p:cNvPr id="9" name="Freeform 21"/>
            <p:cNvSpPr>
              <a:spLocks/>
            </p:cNvSpPr>
            <p:nvPr/>
          </p:nvSpPr>
          <p:spPr bwMode="auto">
            <a:xfrm rot="11540610" flipV="1">
              <a:off x="894" y="3423"/>
              <a:ext cx="201" cy="2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"/>
                </a:cxn>
                <a:cxn ang="0">
                  <a:pos x="69" y="57"/>
                </a:cxn>
                <a:cxn ang="0">
                  <a:pos x="132" y="72"/>
                </a:cxn>
                <a:cxn ang="0">
                  <a:pos x="189" y="90"/>
                </a:cxn>
                <a:cxn ang="0">
                  <a:pos x="248" y="108"/>
                </a:cxn>
                <a:cxn ang="0">
                  <a:pos x="298" y="126"/>
                </a:cxn>
                <a:cxn ang="0">
                  <a:pos x="340" y="144"/>
                </a:cxn>
                <a:cxn ang="0">
                  <a:pos x="379" y="160"/>
                </a:cxn>
                <a:cxn ang="0">
                  <a:pos x="424" y="181"/>
                </a:cxn>
                <a:cxn ang="0">
                  <a:pos x="463" y="205"/>
                </a:cxn>
                <a:cxn ang="0">
                  <a:pos x="508" y="235"/>
                </a:cxn>
                <a:cxn ang="0">
                  <a:pos x="544" y="262"/>
                </a:cxn>
                <a:cxn ang="0">
                  <a:pos x="580" y="289"/>
                </a:cxn>
                <a:cxn ang="0">
                  <a:pos x="613" y="319"/>
                </a:cxn>
                <a:cxn ang="0">
                  <a:pos x="655" y="355"/>
                </a:cxn>
                <a:cxn ang="0">
                  <a:pos x="700" y="397"/>
                </a:cxn>
                <a:cxn ang="0">
                  <a:pos x="726" y="427"/>
                </a:cxn>
                <a:cxn ang="0">
                  <a:pos x="753" y="459"/>
                </a:cxn>
                <a:cxn ang="0">
                  <a:pos x="780" y="490"/>
                </a:cxn>
                <a:cxn ang="0">
                  <a:pos x="804" y="520"/>
                </a:cxn>
                <a:cxn ang="0">
                  <a:pos x="834" y="568"/>
                </a:cxn>
                <a:cxn ang="0">
                  <a:pos x="852" y="607"/>
                </a:cxn>
                <a:cxn ang="0">
                  <a:pos x="952" y="595"/>
                </a:cxn>
                <a:cxn ang="0">
                  <a:pos x="919" y="529"/>
                </a:cxn>
                <a:cxn ang="0">
                  <a:pos x="870" y="459"/>
                </a:cxn>
                <a:cxn ang="0">
                  <a:pos x="819" y="400"/>
                </a:cxn>
                <a:cxn ang="0">
                  <a:pos x="753" y="337"/>
                </a:cxn>
                <a:cxn ang="0">
                  <a:pos x="664" y="247"/>
                </a:cxn>
                <a:cxn ang="0">
                  <a:pos x="565" y="172"/>
                </a:cxn>
                <a:cxn ang="0">
                  <a:pos x="460" y="108"/>
                </a:cxn>
                <a:cxn ang="0">
                  <a:pos x="367" y="69"/>
                </a:cxn>
                <a:cxn ang="0">
                  <a:pos x="251" y="30"/>
                </a:cxn>
                <a:cxn ang="0">
                  <a:pos x="156" y="15"/>
                </a:cxn>
                <a:cxn ang="0">
                  <a:pos x="0" y="0"/>
                </a:cxn>
              </a:cxnLst>
              <a:rect l="0" t="0" r="r" b="b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 rot="11540610" flipV="1">
              <a:off x="700" y="3601"/>
              <a:ext cx="104" cy="195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0" y="434"/>
                </a:cxn>
                <a:cxn ang="0">
                  <a:pos x="20" y="409"/>
                </a:cxn>
                <a:cxn ang="0">
                  <a:pos x="42" y="383"/>
                </a:cxn>
                <a:cxn ang="0">
                  <a:pos x="71" y="356"/>
                </a:cxn>
                <a:cxn ang="0">
                  <a:pos x="107" y="325"/>
                </a:cxn>
                <a:cxn ang="0">
                  <a:pos x="142" y="291"/>
                </a:cxn>
                <a:cxn ang="0">
                  <a:pos x="178" y="259"/>
                </a:cxn>
                <a:cxn ang="0">
                  <a:pos x="211" y="232"/>
                </a:cxn>
                <a:cxn ang="0">
                  <a:pos x="241" y="208"/>
                </a:cxn>
                <a:cxn ang="0">
                  <a:pos x="274" y="186"/>
                </a:cxn>
                <a:cxn ang="0">
                  <a:pos x="308" y="164"/>
                </a:cxn>
                <a:cxn ang="0">
                  <a:pos x="348" y="141"/>
                </a:cxn>
                <a:cxn ang="0">
                  <a:pos x="385" y="123"/>
                </a:cxn>
                <a:cxn ang="0">
                  <a:pos x="423" y="107"/>
                </a:cxn>
                <a:cxn ang="0">
                  <a:pos x="463" y="90"/>
                </a:cxn>
                <a:cxn ang="0">
                  <a:pos x="493" y="76"/>
                </a:cxn>
                <a:cxn ang="0">
                  <a:pos x="493" y="0"/>
                </a:cxn>
                <a:cxn ang="0">
                  <a:pos x="439" y="15"/>
                </a:cxn>
                <a:cxn ang="0">
                  <a:pos x="360" y="49"/>
                </a:cxn>
                <a:cxn ang="0">
                  <a:pos x="259" y="92"/>
                </a:cxn>
                <a:cxn ang="0">
                  <a:pos x="185" y="138"/>
                </a:cxn>
                <a:cxn ang="0">
                  <a:pos x="117" y="204"/>
                </a:cxn>
                <a:cxn ang="0">
                  <a:pos x="50" y="259"/>
                </a:cxn>
                <a:cxn ang="0">
                  <a:pos x="0" y="312"/>
                </a:cxn>
                <a:cxn ang="0">
                  <a:pos x="0" y="433"/>
                </a:cxn>
                <a:cxn ang="0">
                  <a:pos x="0" y="431"/>
                </a:cxn>
                <a:cxn ang="0">
                  <a:pos x="0" y="335"/>
                </a:cxn>
              </a:cxnLst>
              <a:rect l="0" t="0" r="r" b="b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1" name="Freeform 23"/>
            <p:cNvSpPr>
              <a:spLocks/>
            </p:cNvSpPr>
            <p:nvPr/>
          </p:nvSpPr>
          <p:spPr bwMode="auto">
            <a:xfrm rot="11540610" flipV="1">
              <a:off x="794" y="3698"/>
              <a:ext cx="125" cy="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38" y="90"/>
                </a:cxn>
                <a:cxn ang="0">
                  <a:pos x="77" y="97"/>
                </a:cxn>
                <a:cxn ang="0">
                  <a:pos x="114" y="106"/>
                </a:cxn>
                <a:cxn ang="0">
                  <a:pos x="152" y="115"/>
                </a:cxn>
                <a:cxn ang="0">
                  <a:pos x="196" y="126"/>
                </a:cxn>
                <a:cxn ang="0">
                  <a:pos x="244" y="138"/>
                </a:cxn>
                <a:cxn ang="0">
                  <a:pos x="304" y="156"/>
                </a:cxn>
                <a:cxn ang="0">
                  <a:pos x="362" y="172"/>
                </a:cxn>
                <a:cxn ang="0">
                  <a:pos x="400" y="185"/>
                </a:cxn>
                <a:cxn ang="0">
                  <a:pos x="445" y="203"/>
                </a:cxn>
                <a:cxn ang="0">
                  <a:pos x="494" y="223"/>
                </a:cxn>
                <a:cxn ang="0">
                  <a:pos x="538" y="243"/>
                </a:cxn>
                <a:cxn ang="0">
                  <a:pos x="570" y="259"/>
                </a:cxn>
                <a:cxn ang="0">
                  <a:pos x="589" y="270"/>
                </a:cxn>
                <a:cxn ang="0">
                  <a:pos x="589" y="167"/>
                </a:cxn>
                <a:cxn ang="0">
                  <a:pos x="552" y="141"/>
                </a:cxn>
                <a:cxn ang="0">
                  <a:pos x="478" y="105"/>
                </a:cxn>
                <a:cxn ang="0">
                  <a:pos x="392" y="69"/>
                </a:cxn>
                <a:cxn ang="0">
                  <a:pos x="315" y="49"/>
                </a:cxn>
                <a:cxn ang="0">
                  <a:pos x="226" y="24"/>
                </a:cxn>
                <a:cxn ang="0">
                  <a:pos x="137" y="7"/>
                </a:cxn>
                <a:cxn ang="0">
                  <a:pos x="74" y="1"/>
                </a:cxn>
                <a:cxn ang="0">
                  <a:pos x="0" y="0"/>
                </a:cxn>
              </a:cxnLst>
              <a:rect l="0" t="0" r="r" b="b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 rot="11540610" flipV="1">
              <a:off x="729" y="3405"/>
              <a:ext cx="347" cy="369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189" y="0"/>
                </a:cxn>
                <a:cxn ang="0">
                  <a:pos x="291" y="6"/>
                </a:cxn>
                <a:cxn ang="0">
                  <a:pos x="386" y="21"/>
                </a:cxn>
                <a:cxn ang="0">
                  <a:pos x="496" y="45"/>
                </a:cxn>
                <a:cxn ang="0">
                  <a:pos x="601" y="78"/>
                </a:cxn>
                <a:cxn ang="0">
                  <a:pos x="712" y="123"/>
                </a:cxn>
                <a:cxn ang="0">
                  <a:pos x="811" y="170"/>
                </a:cxn>
                <a:cxn ang="0">
                  <a:pos x="905" y="217"/>
                </a:cxn>
                <a:cxn ang="0">
                  <a:pos x="1001" y="271"/>
                </a:cxn>
                <a:cxn ang="0">
                  <a:pos x="1091" y="331"/>
                </a:cxn>
                <a:cxn ang="0">
                  <a:pos x="1178" y="400"/>
                </a:cxn>
                <a:cxn ang="0">
                  <a:pos x="1249" y="469"/>
                </a:cxn>
                <a:cxn ang="0">
                  <a:pos x="1297" y="533"/>
                </a:cxn>
                <a:cxn ang="0">
                  <a:pos x="1596" y="512"/>
                </a:cxn>
                <a:cxn ang="0">
                  <a:pos x="1494" y="557"/>
                </a:cxn>
                <a:cxn ang="0">
                  <a:pos x="1423" y="593"/>
                </a:cxn>
                <a:cxn ang="0">
                  <a:pos x="1364" y="630"/>
                </a:cxn>
                <a:cxn ang="0">
                  <a:pos x="1307" y="676"/>
                </a:cxn>
                <a:cxn ang="0">
                  <a:pos x="1240" y="736"/>
                </a:cxn>
                <a:cxn ang="0">
                  <a:pos x="1178" y="796"/>
                </a:cxn>
                <a:cxn ang="0">
                  <a:pos x="1124" y="811"/>
                </a:cxn>
                <a:cxn ang="0">
                  <a:pos x="1068" y="783"/>
                </a:cxn>
                <a:cxn ang="0">
                  <a:pos x="999" y="755"/>
                </a:cxn>
                <a:cxn ang="0">
                  <a:pos x="936" y="735"/>
                </a:cxn>
                <a:cxn ang="0">
                  <a:pos x="864" y="715"/>
                </a:cxn>
                <a:cxn ang="0">
                  <a:pos x="791" y="696"/>
                </a:cxn>
                <a:cxn ang="0">
                  <a:pos x="720" y="681"/>
                </a:cxn>
                <a:cxn ang="0">
                  <a:pos x="652" y="666"/>
                </a:cxn>
                <a:cxn ang="0">
                  <a:pos x="560" y="652"/>
                </a:cxn>
                <a:cxn ang="0">
                  <a:pos x="896" y="542"/>
                </a:cxn>
                <a:cxn ang="0">
                  <a:pos x="817" y="439"/>
                </a:cxn>
                <a:cxn ang="0">
                  <a:pos x="757" y="379"/>
                </a:cxn>
                <a:cxn ang="0">
                  <a:pos x="670" y="298"/>
                </a:cxn>
                <a:cxn ang="0">
                  <a:pos x="595" y="235"/>
                </a:cxn>
                <a:cxn ang="0">
                  <a:pos x="535" y="188"/>
                </a:cxn>
                <a:cxn ang="0">
                  <a:pos x="460" y="141"/>
                </a:cxn>
                <a:cxn ang="0">
                  <a:pos x="383" y="102"/>
                </a:cxn>
                <a:cxn ang="0">
                  <a:pos x="291" y="69"/>
                </a:cxn>
                <a:cxn ang="0">
                  <a:pos x="192" y="45"/>
                </a:cxn>
                <a:cxn ang="0">
                  <a:pos x="87" y="24"/>
                </a:cxn>
              </a:cxnLst>
              <a:rect l="0" t="0" r="r" b="b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13" name="Group 20"/>
          <p:cNvGrpSpPr>
            <a:grpSpLocks/>
          </p:cNvGrpSpPr>
          <p:nvPr/>
        </p:nvGrpSpPr>
        <p:grpSpPr bwMode="auto">
          <a:xfrm rot="3494122" flipH="1">
            <a:off x="7874081" y="4260401"/>
            <a:ext cx="571892" cy="860714"/>
            <a:chOff x="700" y="3405"/>
            <a:chExt cx="395" cy="414"/>
          </a:xfrm>
          <a:solidFill>
            <a:srgbClr val="FFCCCC"/>
          </a:solidFill>
        </p:grpSpPr>
        <p:sp>
          <p:nvSpPr>
            <p:cNvPr id="14" name="Freeform 21"/>
            <p:cNvSpPr>
              <a:spLocks/>
            </p:cNvSpPr>
            <p:nvPr/>
          </p:nvSpPr>
          <p:spPr bwMode="auto">
            <a:xfrm rot="11540610" flipV="1">
              <a:off x="894" y="3423"/>
              <a:ext cx="201" cy="2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"/>
                </a:cxn>
                <a:cxn ang="0">
                  <a:pos x="69" y="57"/>
                </a:cxn>
                <a:cxn ang="0">
                  <a:pos x="132" y="72"/>
                </a:cxn>
                <a:cxn ang="0">
                  <a:pos x="189" y="90"/>
                </a:cxn>
                <a:cxn ang="0">
                  <a:pos x="248" y="108"/>
                </a:cxn>
                <a:cxn ang="0">
                  <a:pos x="298" y="126"/>
                </a:cxn>
                <a:cxn ang="0">
                  <a:pos x="340" y="144"/>
                </a:cxn>
                <a:cxn ang="0">
                  <a:pos x="379" y="160"/>
                </a:cxn>
                <a:cxn ang="0">
                  <a:pos x="424" y="181"/>
                </a:cxn>
                <a:cxn ang="0">
                  <a:pos x="463" y="205"/>
                </a:cxn>
                <a:cxn ang="0">
                  <a:pos x="508" y="235"/>
                </a:cxn>
                <a:cxn ang="0">
                  <a:pos x="544" y="262"/>
                </a:cxn>
                <a:cxn ang="0">
                  <a:pos x="580" y="289"/>
                </a:cxn>
                <a:cxn ang="0">
                  <a:pos x="613" y="319"/>
                </a:cxn>
                <a:cxn ang="0">
                  <a:pos x="655" y="355"/>
                </a:cxn>
                <a:cxn ang="0">
                  <a:pos x="700" y="397"/>
                </a:cxn>
                <a:cxn ang="0">
                  <a:pos x="726" y="427"/>
                </a:cxn>
                <a:cxn ang="0">
                  <a:pos x="753" y="459"/>
                </a:cxn>
                <a:cxn ang="0">
                  <a:pos x="780" y="490"/>
                </a:cxn>
                <a:cxn ang="0">
                  <a:pos x="804" y="520"/>
                </a:cxn>
                <a:cxn ang="0">
                  <a:pos x="834" y="568"/>
                </a:cxn>
                <a:cxn ang="0">
                  <a:pos x="852" y="607"/>
                </a:cxn>
                <a:cxn ang="0">
                  <a:pos x="952" y="595"/>
                </a:cxn>
                <a:cxn ang="0">
                  <a:pos x="919" y="529"/>
                </a:cxn>
                <a:cxn ang="0">
                  <a:pos x="870" y="459"/>
                </a:cxn>
                <a:cxn ang="0">
                  <a:pos x="819" y="400"/>
                </a:cxn>
                <a:cxn ang="0">
                  <a:pos x="753" y="337"/>
                </a:cxn>
                <a:cxn ang="0">
                  <a:pos x="664" y="247"/>
                </a:cxn>
                <a:cxn ang="0">
                  <a:pos x="565" y="172"/>
                </a:cxn>
                <a:cxn ang="0">
                  <a:pos x="460" y="108"/>
                </a:cxn>
                <a:cxn ang="0">
                  <a:pos x="367" y="69"/>
                </a:cxn>
                <a:cxn ang="0">
                  <a:pos x="251" y="30"/>
                </a:cxn>
                <a:cxn ang="0">
                  <a:pos x="156" y="15"/>
                </a:cxn>
                <a:cxn ang="0">
                  <a:pos x="0" y="0"/>
                </a:cxn>
              </a:cxnLst>
              <a:rect l="0" t="0" r="r" b="b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auto">
            <a:xfrm rot="11540610" flipV="1">
              <a:off x="700" y="3601"/>
              <a:ext cx="104" cy="195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0" y="434"/>
                </a:cxn>
                <a:cxn ang="0">
                  <a:pos x="20" y="409"/>
                </a:cxn>
                <a:cxn ang="0">
                  <a:pos x="42" y="383"/>
                </a:cxn>
                <a:cxn ang="0">
                  <a:pos x="71" y="356"/>
                </a:cxn>
                <a:cxn ang="0">
                  <a:pos x="107" y="325"/>
                </a:cxn>
                <a:cxn ang="0">
                  <a:pos x="142" y="291"/>
                </a:cxn>
                <a:cxn ang="0">
                  <a:pos x="178" y="259"/>
                </a:cxn>
                <a:cxn ang="0">
                  <a:pos x="211" y="232"/>
                </a:cxn>
                <a:cxn ang="0">
                  <a:pos x="241" y="208"/>
                </a:cxn>
                <a:cxn ang="0">
                  <a:pos x="274" y="186"/>
                </a:cxn>
                <a:cxn ang="0">
                  <a:pos x="308" y="164"/>
                </a:cxn>
                <a:cxn ang="0">
                  <a:pos x="348" y="141"/>
                </a:cxn>
                <a:cxn ang="0">
                  <a:pos x="385" y="123"/>
                </a:cxn>
                <a:cxn ang="0">
                  <a:pos x="423" y="107"/>
                </a:cxn>
                <a:cxn ang="0">
                  <a:pos x="463" y="90"/>
                </a:cxn>
                <a:cxn ang="0">
                  <a:pos x="493" y="76"/>
                </a:cxn>
                <a:cxn ang="0">
                  <a:pos x="493" y="0"/>
                </a:cxn>
                <a:cxn ang="0">
                  <a:pos x="439" y="15"/>
                </a:cxn>
                <a:cxn ang="0">
                  <a:pos x="360" y="49"/>
                </a:cxn>
                <a:cxn ang="0">
                  <a:pos x="259" y="92"/>
                </a:cxn>
                <a:cxn ang="0">
                  <a:pos x="185" y="138"/>
                </a:cxn>
                <a:cxn ang="0">
                  <a:pos x="117" y="204"/>
                </a:cxn>
                <a:cxn ang="0">
                  <a:pos x="50" y="259"/>
                </a:cxn>
                <a:cxn ang="0">
                  <a:pos x="0" y="312"/>
                </a:cxn>
                <a:cxn ang="0">
                  <a:pos x="0" y="433"/>
                </a:cxn>
                <a:cxn ang="0">
                  <a:pos x="0" y="431"/>
                </a:cxn>
                <a:cxn ang="0">
                  <a:pos x="0" y="335"/>
                </a:cxn>
              </a:cxnLst>
              <a:rect l="0" t="0" r="r" b="b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auto">
            <a:xfrm rot="11540610" flipV="1">
              <a:off x="794" y="3698"/>
              <a:ext cx="125" cy="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38" y="90"/>
                </a:cxn>
                <a:cxn ang="0">
                  <a:pos x="77" y="97"/>
                </a:cxn>
                <a:cxn ang="0">
                  <a:pos x="114" y="106"/>
                </a:cxn>
                <a:cxn ang="0">
                  <a:pos x="152" y="115"/>
                </a:cxn>
                <a:cxn ang="0">
                  <a:pos x="196" y="126"/>
                </a:cxn>
                <a:cxn ang="0">
                  <a:pos x="244" y="138"/>
                </a:cxn>
                <a:cxn ang="0">
                  <a:pos x="304" y="156"/>
                </a:cxn>
                <a:cxn ang="0">
                  <a:pos x="362" y="172"/>
                </a:cxn>
                <a:cxn ang="0">
                  <a:pos x="400" y="185"/>
                </a:cxn>
                <a:cxn ang="0">
                  <a:pos x="445" y="203"/>
                </a:cxn>
                <a:cxn ang="0">
                  <a:pos x="494" y="223"/>
                </a:cxn>
                <a:cxn ang="0">
                  <a:pos x="538" y="243"/>
                </a:cxn>
                <a:cxn ang="0">
                  <a:pos x="570" y="259"/>
                </a:cxn>
                <a:cxn ang="0">
                  <a:pos x="589" y="270"/>
                </a:cxn>
                <a:cxn ang="0">
                  <a:pos x="589" y="167"/>
                </a:cxn>
                <a:cxn ang="0">
                  <a:pos x="552" y="141"/>
                </a:cxn>
                <a:cxn ang="0">
                  <a:pos x="478" y="105"/>
                </a:cxn>
                <a:cxn ang="0">
                  <a:pos x="392" y="69"/>
                </a:cxn>
                <a:cxn ang="0">
                  <a:pos x="315" y="49"/>
                </a:cxn>
                <a:cxn ang="0">
                  <a:pos x="226" y="24"/>
                </a:cxn>
                <a:cxn ang="0">
                  <a:pos x="137" y="7"/>
                </a:cxn>
                <a:cxn ang="0">
                  <a:pos x="74" y="1"/>
                </a:cxn>
                <a:cxn ang="0">
                  <a:pos x="0" y="0"/>
                </a:cxn>
              </a:cxnLst>
              <a:rect l="0" t="0" r="r" b="b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 rot="11540610" flipV="1">
              <a:off x="729" y="3405"/>
              <a:ext cx="347" cy="369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189" y="0"/>
                </a:cxn>
                <a:cxn ang="0">
                  <a:pos x="291" y="6"/>
                </a:cxn>
                <a:cxn ang="0">
                  <a:pos x="386" y="21"/>
                </a:cxn>
                <a:cxn ang="0">
                  <a:pos x="496" y="45"/>
                </a:cxn>
                <a:cxn ang="0">
                  <a:pos x="601" y="78"/>
                </a:cxn>
                <a:cxn ang="0">
                  <a:pos x="712" y="123"/>
                </a:cxn>
                <a:cxn ang="0">
                  <a:pos x="811" y="170"/>
                </a:cxn>
                <a:cxn ang="0">
                  <a:pos x="905" y="217"/>
                </a:cxn>
                <a:cxn ang="0">
                  <a:pos x="1001" y="271"/>
                </a:cxn>
                <a:cxn ang="0">
                  <a:pos x="1091" y="331"/>
                </a:cxn>
                <a:cxn ang="0">
                  <a:pos x="1178" y="400"/>
                </a:cxn>
                <a:cxn ang="0">
                  <a:pos x="1249" y="469"/>
                </a:cxn>
                <a:cxn ang="0">
                  <a:pos x="1297" y="533"/>
                </a:cxn>
                <a:cxn ang="0">
                  <a:pos x="1596" y="512"/>
                </a:cxn>
                <a:cxn ang="0">
                  <a:pos x="1494" y="557"/>
                </a:cxn>
                <a:cxn ang="0">
                  <a:pos x="1423" y="593"/>
                </a:cxn>
                <a:cxn ang="0">
                  <a:pos x="1364" y="630"/>
                </a:cxn>
                <a:cxn ang="0">
                  <a:pos x="1307" y="676"/>
                </a:cxn>
                <a:cxn ang="0">
                  <a:pos x="1240" y="736"/>
                </a:cxn>
                <a:cxn ang="0">
                  <a:pos x="1178" y="796"/>
                </a:cxn>
                <a:cxn ang="0">
                  <a:pos x="1124" y="811"/>
                </a:cxn>
                <a:cxn ang="0">
                  <a:pos x="1068" y="783"/>
                </a:cxn>
                <a:cxn ang="0">
                  <a:pos x="999" y="755"/>
                </a:cxn>
                <a:cxn ang="0">
                  <a:pos x="936" y="735"/>
                </a:cxn>
                <a:cxn ang="0">
                  <a:pos x="864" y="715"/>
                </a:cxn>
                <a:cxn ang="0">
                  <a:pos x="791" y="696"/>
                </a:cxn>
                <a:cxn ang="0">
                  <a:pos x="720" y="681"/>
                </a:cxn>
                <a:cxn ang="0">
                  <a:pos x="652" y="666"/>
                </a:cxn>
                <a:cxn ang="0">
                  <a:pos x="560" y="652"/>
                </a:cxn>
                <a:cxn ang="0">
                  <a:pos x="896" y="542"/>
                </a:cxn>
                <a:cxn ang="0">
                  <a:pos x="817" y="439"/>
                </a:cxn>
                <a:cxn ang="0">
                  <a:pos x="757" y="379"/>
                </a:cxn>
                <a:cxn ang="0">
                  <a:pos x="670" y="298"/>
                </a:cxn>
                <a:cxn ang="0">
                  <a:pos x="595" y="235"/>
                </a:cxn>
                <a:cxn ang="0">
                  <a:pos x="535" y="188"/>
                </a:cxn>
                <a:cxn ang="0">
                  <a:pos x="460" y="141"/>
                </a:cxn>
                <a:cxn ang="0">
                  <a:pos x="383" y="102"/>
                </a:cxn>
                <a:cxn ang="0">
                  <a:pos x="291" y="69"/>
                </a:cxn>
                <a:cxn ang="0">
                  <a:pos x="192" y="45"/>
                </a:cxn>
                <a:cxn ang="0">
                  <a:pos x="87" y="24"/>
                </a:cxn>
              </a:cxnLst>
              <a:rect l="0" t="0" r="r" b="b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66" y="152400"/>
            <a:ext cx="3280833" cy="2061808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762000" y="4941888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Il Premio "More </a:t>
            </a:r>
            <a:r>
              <a:rPr lang="it-IT" sz="2000" dirty="0" err="1" smtClean="0"/>
              <a:t>than</a:t>
            </a:r>
            <a:r>
              <a:rPr lang="it-IT" sz="2000" dirty="0" smtClean="0"/>
              <a:t> Pink” è un progetto pluriennale della Susan G. </a:t>
            </a:r>
            <a:r>
              <a:rPr lang="it-IT" sz="2000" dirty="0" err="1" smtClean="0"/>
              <a:t>Komen</a:t>
            </a:r>
            <a:r>
              <a:rPr lang="it-IT" sz="2000" dirty="0" smtClean="0"/>
              <a:t> Italia e dell’Associazione </a:t>
            </a:r>
            <a:r>
              <a:rPr lang="it-IT" sz="2000" dirty="0" err="1" smtClean="0"/>
              <a:t>ItaliaCamp</a:t>
            </a:r>
            <a:r>
              <a:rPr lang="it-IT" sz="2000" dirty="0" smtClean="0"/>
              <a:t>, - di cui, da questa edizione, è partner la nostra Fondazione - realizzato in collaborazione con il Polo di Scienze della Salute della Donna e del Bambino della Fondazione Policlinico Universitario Gemelli di Roma</a:t>
            </a:r>
            <a:endParaRPr lang="it-IT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991618" y="126876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In-formazione, promozione della salute e di sani stili di vita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rgbClr val="9BBB59">
                    <a:lumMod val="75000"/>
                  </a:srgb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rgbClr val="9BBB59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Partecipazione a eventi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Cultura e Salute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Eventi formativi per il personale sanitario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Borse di studio 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98012" y="3933056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/>
                </a:solidFill>
              </a:rPr>
              <a:t>Nuova tecnologia </a:t>
            </a:r>
            <a:r>
              <a:rPr lang="it-IT" sz="2200" b="1" dirty="0" smtClean="0">
                <a:ln/>
                <a:solidFill>
                  <a:schemeClr val="bg1"/>
                </a:solidFill>
              </a:rPr>
              <a:t>medica</a:t>
            </a:r>
            <a:endParaRPr lang="it-IT" sz="2200" b="1" dirty="0">
              <a:ln/>
              <a:solidFill>
                <a:schemeClr val="bg1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79512" y="4221088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/>
                </a:solidFill>
              </a:rPr>
              <a:t>Acquisizione </a:t>
            </a:r>
            <a:r>
              <a:rPr lang="it-IT" sz="2200" b="1" dirty="0">
                <a:ln/>
                <a:solidFill>
                  <a:schemeClr val="bg1"/>
                </a:solidFill>
              </a:rPr>
              <a:t>di apparecchiature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07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poelette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png;base64,iVBORw0KGgoAAAANSUhEUgAAAOEAAADhCAMAAAAJbSJIAAABm1BMVEVCjMv///9CjMpBjM1BisVEirw/i878//9+rp0/i808icr5//97raN7rKREi8v//v9yp6h6rqpRkLRzpqNIirQwg8bc6/T/7gBTkLA5h8zC1uZ9r7E0g8OFr5RLiqzr9PmRttUAN4r//+pfmMi10eT///TP4u5Sksn56hrk8vf9+8T+/Mx9qtBqoM04f7mtyuHm5UAAOYoALYD+/dmEqYP77UmKr82fwtzu//8gebwAPIValck/gbQ7ep5blKfW3eO8x9XO2Ffa3D5hl5++0GmNsID27SuqwXLG0119pomwxW5/lLGbqb6PuZX79pv784mhu3m+x0SgunQAJX3772fo4yproa3l5UOEp7c+X5JpimKrvFf7+Kp+llQpa4+atWRajYlVcJ6NqWoybHm43/CVpsEkTohof55YhJklX3fU2UwAIHAOQoJ4nbH48HW1wNGux8sAEm1cdZoAOHtpknkAAGoYQnp8jqUADnhGaaVhe6qls78rbJMjVE9BdXcpVUEkWWKJmTfH1cu+wDJ0n717oHBoo71MipbM2mnHCthJAAAgAElEQVR4nO19j3/aVpYvFwkwVynN2Eiy9K4juaICdSSw3RSZ4ODfGP9qXXfsTF5mp02bH1NPtp5Ju9N9k31v9ke27Z/9zrlXgMDYBkyS2f3syScYJJD01Tn3/L5XicT/0P/Q/9DfFUlj7/wvQFIinUhepCzgSiYSWTpg34Bv9xwwgT9Np/GnNJ1+R7jalEsk6Omt927deg/oFv/DX2/NyLArkW3cwp3d7Ze9pmLHlBJSmqY2Z36FO25vpqgk4XneGaVPp1IDaHMqnUtkZ+fyg3ZeoMZcsi3NgCUtNw7nfprFn+ZnT6fmTuV3yMikROdkkDGpn4wpYAu9dSd9YU8/ITRjrs1ECYXicEamWb5PQnbOHJ7SdzaYk5I8JQ+SIXp7WkrQX+WvvzLgXiI9M90eitnU3C05Hf+ZlJbfm0tlxTffPiHCQSiGR4gECPkXQW1NH84a/T+SjNnD2XclqZNFCCN3O3URCgBPvTOIE0UoZfOHA4+Go+Fw+t1AnCTCZEI+zEuDxhuqo8vAv2kSCC+eekiEEZiIh+mp00v5lMw2pi4M0LFJGv5IXJcm+8xF4gLCHILJDTis2CQQApuuEMRcem76Rh5gMjGWOkaE8DP5ToxS0gWEoCuyCYEniadJ8w/glondAmF67kqWS9Nz2St2D3m9ggEjOEmch1JC/l8xmr6AUEpkT2fB08xn02DepGzqNJ2W8lK6R0ql/BSVLjtzEo5B5/I3QocnYvk8S48kCXwcwtUZMcI73T8Ojb2v7zS+Wk81UrON6eRXU9ONzfV8IxXt5gizp5uX8ygpoZc7czN1KsnbD0qlhaP8KBgjXZqamuvSbLYPoYQIP2/98vlGa6u1vrU11fplvfXlg1Zri8bGIfh//bD6zpWaoiOMpAsoJHlL10u6rm9sjnCn2taCxiiXHMTDz4/vft7a2GstrLQ2/rN1vP5la2OrJWdjCA8RLx+vyS4OAza1D5K+cA8up1yEsiv2krGjl/beu3um6wuN4SG2dWn/0fs1jXG0dTi1s7W3tfMLm/ulsbW1tf0LfKDiTnOE+fco/G7qNJtOZwEnvgK9lzJuz4LgA0zQpiOYxBzca6HWIso2mqVtGERsp6SvD3+rOMIBotOPUEqlZFlOyXk5JcEfeEPxQ2wcZhunWRDE5roxe5o6bcins7ONRiO/vju9t3s6m7oNWiZ9Kz+0vaCybwcs/m3jSD9bQaOk7uml4Ue0QHiNxUdJyYlgCF6SEeaY2UWE6c2fsgnj7qOzzQePjjd2vm5tnW092Fs/21tvAa0/2qKJ9O3GsPaCOsuEEK3evTLJ2NJbDE+fvnOiHxmjIMwNgDi61wYI0wn5rHW29+VZ69HZxtnnG1Otn882fm6tn5z9R+nzVkpK377O/eanA2FPyAoxzQwx1c4FURiGC3fSqJZXzvTjkRBK10vpEAhBStPZ2S1jtrXXOtpq7bZ2dmZ2Glutrb2j7dbOduswnUQpvZrwQmSbJdI2MWvFjFc2xYCT2PGROlPStzD0RB5OjSSlXP7i50AvcnTPexo0jWRIkWlN4/90tv0+bcAlGXPytb6IxExiMrVCKsxSZI8ElJ9gStf3Vlp6qZU3jPKW/iA/tHuECA2jfUNoezMdI7YAazFgVy5yk0ErJo0hdCllLow/2SaKRoKaFiGU8i1dX/8ZDMXJ3vGGXpoaWkgB4a3N1vpM5M1MnYqbD29uT2dHRQjX3yPuUvxdklv8a49Efa1cIcRyLEIKLCBKdE/SMtiIjR9aaPD15vYIUQogPGr9MLO999Xx1vbO3e3jrc3jPTB8m0PzEJnE8zTgtaUv91iSwmu7xqWR6oCuaBOi2Aq8EFKleHh+37eb+sIPu60HG1ubxmjR08/HoPZaG63jva2Nz7e+fnT37PNHe3dPh5dSqet5X/k9enXsIb6D6IIAsIWgSi1fxUvcOZ6baaSMmQXgnsqYMZLrjTw83t44e/Roa/tobwNcs431s/843mkjvH5AQ9QgGbemE8NET+nrIzzVzxBip0BIK3JdRg7KeyiYJwtne49KpdLOwID9SoRTqbuH+ZnDzduN09OpmdOfZg7npk5PZ2/DNWdvbxrpPuqHLOFG+RBdv6sjYGDhdPZav1uS1DqiK2uEuDJPxgJCQMYHIP7ZGV7JCJKnkoYBko4Xn+V4DP6K4zAnz9263U9RxJTkEVGWzuK2uQZPh6ZvXeqz5JLpxqU2jOMWhwVnLVgBbeqWC8RFoQd7Uztqlk6+vLvXOluAoTjbDlmHpCszUfBneraPTg/lzgnSqZnDmZ9gY0rE/An5MHXZmaXUMJkoFRWMZZuEeHKIgWs6v7exPrPb1E92DWPlTuPWCFHF9Qjx1orcfDablSTxPz37njiHlJZn5ho0K2WljmbLTh9e5vTLh9NXxMd4PIxMfOAeCGkQAkR02NL5MxyEU5sLeukIgnsIWkZQo9ciTOQuDptkQp7jCLPyJi9H9P44O3uYGgQEovNrbj51wLYzjfi1KinUbV9BU59Nresnraa+we4A0q0U3vRRk1FXS+mFo2HSChFmaePwdl9JiX8ZIE5fUOYS5vrTV1xbEoa8RaoqWybFgLhOxlK5GmVb+smmsa0v5I0UxPdnqZ7gejSEfRcl/NKBJM8ZWTp9+J482CplU4czvdClNJ05zF/FQYy4HTSB4KW5liUXiYXpAgi7QUANY1c/KzPGjktnl47yqwh9rYvFNSk9lRr8fQkQTs/NgW657Gx0E9jLvQ5RXgNxvk2vtKtcpxU9QswqBIWOGhIXY1/jbknfM9KzD0onCycbrZ29O2MlstKn72H03k+bc5eV/Ojp3SmhNC75gpROnR5O/TSbh8PkZ3+aOjxNXeuEgOip3ASCFlUsokDkm8zKR6XSyd2VdV1Qc3NUS9i54qkB9J58qc7KZnl2ZrBrIXJzUjp/+1e34DC3frWZv5p/ncvwQYeCpaiguXBgEKZnz3bBSjTPSifbd4/AGL43JkA4VHIAD6+6qlzUjTDwFrQTO1nQLLKcMIZw1Pj9KhLiyxBVKK8dh6EaBTtxxtBKNL/CaIcynsQbHZ44w4DS9SRo6MPkEhTGniqpYA9JqHLnoaUvNAxj9kwvneH4m9Q1vSuSaIV4oF1UcNhCmoM3O3pzxlB3ZlIQ+j7AEfhuauSTI/RmTEZrmoYBUwJsYOmuoR6BJcT0aHNmGGH/OycVfdHQFNk141ZTPwZDWCpt0zTbbp40stJ/aYA8EyabqEsJV6ONB3ppq7zZ1HdUyTje2r39rjurxiYRNjG5iNpT9V3NBYBSNv/gc3BDzxb0Fssa2yX91th24u+CqOxmMprPMM3GEGnCAC3z1RaEuxuptDED8qr+F9WjEreoErjcirARvAyTBJ9otqmvl3fAodk1Ggv61rvpcJgI0SJNgJkwaylirfiRp5TgmlTfNe429dLxhr4+lrv990GsAkEgWECfaYrjKnLkCMJr6kx/kDemTvSSKFWMS+/YTZAcQjJ+zUR3O5CVTFHiPUeykZZw9B0ZRmMD3O3xAUIQ9y67PoEoT4uio2bX6hkL8x/p2YWFo4ZqGHt6s5FO53/ZvYEa3dicXAPPmETrEBMWChBMmAqxMainv2CYtD6XT4GGUSG2vEkHzifNCfYojUdULWPisIKWvgLmIpE27txdx8zows6XpdKMcbMe8w+/07ffraFhoWeWkYOBHToqps4b2ztHUz8fbZR48hfTMjfBSMhn+g57KxAHu5QM3TTFwUKFr/K80/YJ5rXPNldmtvDd2Q0bjODwn+pb5Xfm8UFEaIUKaNMgA4ET3Aa0gidnJzrPPoG0noyc/O0jFP6P4D6N1kM1Fg3kIcsoxTJ6MxVHA0ORTIOjvVdmK8elUnPTyBrsyjzDMMQ9+V+XNhpv2q2lTB1QdZOKRJErJPAwgc+90S1w1bJSFn2Z9Yk4ahwh+bh58oatBnVM08Ggr+cslNWUigzRoA9ySrFALD/Qt/FmS9wWZm+kYwQJhOSDT0q7bxIiei5g0hFix8GQcnJFq8i1EEy9aWE8gYmZB1ELSbpR0i/vxB2BIoTkw9/oo5TFR6Mkxu6ugjX5boualMBuBOIVQ5LRRFCPMzzWIx/UaJRKQ3cWXUWkQ5/px2wSRxxEtKa5NUxnu502hlwiHWCnBRgJgL6M7miaymV1TtfX80Y6DeHhxkTiiS5C8jt9a8AcgkkQGPWMq2KPDLCsfdW0HhKZV7PDMMzBIDQaW83Sen4LfJndO7M7Jf0m3miXSA9EuHu4ccK+ONg8MQjVCmjMhAhnskUlY9Ukig0loQqMNTYXwL631Dutkl46AYO4NxlfK44QrUbUcjaxlBZWZZilYJa+grneettk0CjtS4sa8THvdGdBXzg6apTX179EV6Z5dHlFYSTqQdi2GiP2OVxNUrGiVNUUH4QJGnUbS1St8V4EUD0MASYoNnEZhroHftrPU9tz+UkZ6F6EaDUmG2uAGtWQV1EblyhzJAGV65k+lpkw98RLrk20V8YRONtYD73uIii7umunS30I0WrcNSapUlkATjXx1SyrkDC6qhwr8JNVuOrhiZlso4TB7mZJ//q4hH2j0lXGXmIVLRwyXuhHiFbjSyY6XiahcEDL2DyIBz3jM8yh5XjLkxLaIKR+iKqHI5wuAQ8T8vGOAZ7pTPrScyOsXBlkHoSeDnOJFxFCrPFoclZDxvg9xRvwcBAmqcOkHLYiqIasEa1mR6pHYg/0jbwhJSkI6sllDilsxoOA2dE4+4eR1AEIIdZY5wX3mytUUCkyDrYVeEGvJSfVFbj1skXqmKABr5vHNFlsioOo6WzWMIxN0dw8+OSSahcp/NBiAeER5XgIudWYhCqTiqDxsdhipQoZBxUKrRCrWGQW4KXUgQvFb8l4Muy40Js7c0cn+tnAVhVOYGOUomoD8zULfSFUVOMgJB9/MolYQ2KeBmOFhXi3I2lkYb2gOLDFrNc1UuB5p+MFbIXNprZ41xpwstPKe7Hx3CZu0a8T20d3nSjO9XI6GCFYDcxQ5S4rYl8PjqNxsU2U5kTBM9qj1uHwVZefBVOHoGOaevOumk1k2VTrpLlx1FYCEnOKvSzKoWoGsQ+LcMgi+LryEAPxEoTkw+/0uzfwmiQB0MvgWIFLsVlk6qmvVNFPAycnY6JCAQ8cy/Q72H1j0HKZdWSniIa0TwpBzouotmoasbTubRsBYeZ9eHmfv71prEFTSsZHx7pggsPW3ugoxET9apbrcmTQJCzT662UIXy89u/xW0S01MSIFes894gtN9r1g3AAwn2r8/5TfYuNbzVooGRAnTj8eO2AAktMxFNl9G8iVY8+t7qy1Rl+uUiLqgWhgrUeScQxrWHu0atWwuHmBPVL59qS1nnfthpjELjbGo4zSmVT8YL2RTKPeNiWXoNr5N4o1n3lo41W46ikL/QoN1kh5WLGw17vLhLurke5x2AISzEI4ePFv6x2PkRWY+QuOXRbVNQzYJMlJndcSGoSL4UNXb7ihu1RjpPt9JNbd0Hf7LbPBLuYQoomkUMRHUffBcuDLZko/Up9SC3RB3B//nvNPO98jGKN0dw3VB/MN80qdv44MY1PmabU4cr9ukIKanTnjG39wdFJqXn3qwV9vbPqBAucil+EbwWkwC0C/y7zNVdVuRPoBON53gdL94CDa12IPNYYCR8nxkXdCzMkU6VtxqhBIXQMCDVCi2htEZPyC6VGagGb07/6ZTbSbKJ/rwa2L+WSGt8EVktCLaqAS4N7hwbYi/B86d4aB/q0s+nD35S2R5nXkMAaLoQOVgWFFG632zGEGGN4dRC0DLjb7SlI6UazlDou/bBe0s86VVDweazlYhodM2BjW0vxX2K3G5W1ylBq9AJCc2lJcE/54mlkMsioVoP6LJcrkkxRRUR23WxXxsCZJCaYR/RnlDr2WqS4Uyqf7TSaLWNKX7iLwkLBOmDvV1nOsVDB/qFo3rhEmaWtcPdIlYax9AMQuvcWX4KMWhZZfRwH/jucKzY0QFTvPjdVcM8LqrjXSa5G/RqaOFOImLSyvo7zEqS8cagf1faaWDuR1IoroxoGRQsOmpWSxe8xpgDTaqsqOqNDGfoBCLUX8/vkx78+fZkhayDwGSsGEa3GMBqVG3T0/YljJNSQ6xMBUCpmCKsSDApFYpjt6SeNNO8B3tabG3qLSknOaJuBS+aqYG8IqUfCI0UuIFgfMLDKSNn+CMQq0Z7NI+dedNj3sguxm6G6mtCga0xiOI4CzMP4NLo+MB6WJltezSccNk9X7BoUNW12dgFnLfPZ8axirniYFTCZ6nO/NbpFVK2JiJDK7vBaJo7w8ReLiE15rLRhPX3WeTtsXQPEywKAZoCGWcQ24kfML9hgBUkI+lEUYHab+rZhbG/hlODs9PY2n3hE7To4seAMAL8U+G9HejgpsdB1wwq389LQGZoehMR6uISlytWuuX86/8e1zocPhqmGQ+gNOkStgBjxVt8CE2ttiIQpzia0ChkxgQJraCp25s2lIf7NivUNJBX7TUx0zHkep6MweRiNncM4GYpemcG5HCFRnkV42kp0f35/rYuXZ6iuPjBOOLMcrkIpZYFfZx1vlHPUQlPNBRflcr1sNE5Ah2Vpe4xTmeF98TDxaNbD0OnENqCzLAStwBGEch0HIVGedgceH4dLaz2fMUN1NUQGYpQBK88jCdp2ZnJSsgpqFPV8aJoBCB7qllJzN7+hr69IIK+7CZ5gLIj5eJWaSDx2yo0S9kbL4MtkSCibbNRcbgxC5tVqXIU+XkIOdrmIGaqVqw0jN+rRzOtO6JxjrqWwBNfzNq/Uy9t30Atd0B/k0+nNE32HZ4QhMradDCFi/m88P4F5mZqENQHw2UaDl+jzafb31152ID27h2CtfdIR3itjDYrXzmGYHS+Ev/JWBDAQFHRrhWM5Bvdl5oQ3p2Muf70Mni/1q0GlqHgY/Wtle3W5O8EQEzoEzDxYH3N0gH1+6flSl2fPXuCw8b542FWpl2eoJNn30UrxCFyEdNFggTGkiXwplUM+hug2ZrWxOX09v3Kmb+Bdo8C9sOaiN1rggzbVkVHm+zgHw5ZBhP3R1OgAhKSLRnnxTHu1//L5+fl+prORW42BADkwiF4pRrdWN0FEIVS3eeKBSRLfmgRTcQKREjanb7TA7PPYvs7jfsFAQrpJAQlDfe21mA48Dgsv5mmQiZnV86cvF1+saUrvvvfRaty6oFJ5kjAIwJtC44AZezeWtci4tQRPmvJVGyQjnZWMzQd66ai8p2N3usHnafE7IyZwFwPT7gxClXdFKzx1VWHJMXK4FxE+fvzs8fkqsRYfdpHFrMaADFVSUgtWraYUhPpUQ6+zjAgOwgzEiCzyRrP5uc1Z2TDyEEtsrWyXSh0TxO8Mn8Cd8btdG7S8rMlVEKKqjDNMxslR9zMJ7tdDHmCsLXURkrWY4cBYoxciRU9Uay98AFFAZ51PymoiDAZLwntjQTSbJw/O9rZ3zzBc2j1qH4oyVkN0aDC0LsBAU6qGismeikh6jJ7+u8BDOMuBQPg4xth/7gbFsQxVFBc5FfD5NTemBqJ7zWzXtaucK1zXJozTZny68sKs0TmGu7xsVtGgpDThWGNigS1z1QwBIYS+Y+Y2ByAUdL70vPvh4eL3B91PbasRJTfoMhgvg110F3mvBbFwUm/I3Tc619iEcH5jr3V2gjA7MwlFhglCP4uXijtHUMWiChAbors9HsRLEb5aaltCknk8/1hZjalUYTXag4KnnHpj0iRKE3ijWhCSTB0uU0MllJ4qnWze2dCbO+WVO42po71GOvILmEIKAXhD1ooWswjMsW2HV1FBysewE1ciXDXBLW1/eD6Pxn81xtOeWMPAzlCrt4KQBOcKIg0HQh4/1MpPuOClpzCftgJWopXnC28kogm9tEo0laoQHPrMj3glCVchU4kaOMYuhF0upPNtuXy69IK79t+b3d3xarhaIIUM9zo6R6VhQS2mNFINwRODUIPvSgorcVzeKekPGh0ZgF0GTllLYH0jNLochEgFu4wq4ZiG8BqExHoRITxYesHHk3JvP7a700MlYVTo8Axf15PE1WW8ZZdkSKFW5jW0ZC4NAb1xZ11HK9HUT251XFyJ4nQ8MBHg09i0jRqri0WGVrJoa8OveDUCQmK9FMxcXHrOvfF9ngPo0mf6EeOddTRUZHQ6wWXOtVUjxneujBzwNVD02IkwtZlizChvgZXI3zrR9zoltCIEShYEJUElnp+gwgstW+iu36Tv5HKExELruDq/dE7OwRzuL8V8Vk4iQ8Wd0WS0ZE6Hizyn79T5rXExEAZ3u9RcWN/bnmph/r6x16tGPaHGIi2Dzg/42R7j9VV7bCVzHUKAZ5n35jF3+urh918snffv/p2+jrW+JFeI6JN0kmCY3cahWa5oWsj47JAFXRjCElrE5nudHCx4tJ6FffqWonUTMKxYx+xjWQWX1qE3KrdfiTDz8ovId8usHQgOZuL7wWrcSXfWCGM4L0vcf991fT40K15RNB3ivJDSyV5rAQHqzc1256jqYMhbQaezW9/gahQndOP8BO7j3gDjlQhhFP45Hviv7j+79+Kl293Qm6Fq22SKxT3iiwJgnScM5dn8yhauYKWmGrtHW50J2ayAPMLgVom5girqqEA03QxRqb8RQnLQ9Ugzz5fm/7i/tvpqvzsgB8QaEibluZovR+mydOp442RhfXcPlExDLP/VdrexsRYipWyKkFhM74MFLFLqu2EluCnAaxGS83ZmKvNwcfGx4OiP8QwVhAddf4pBeMGCTFjDeM+tBdifkJ4+4x0Ipb2vwUpgtNQVOjElCJ1urwsFtQs4owHJyIN6wyeNsAt1fr7j1byMDcfPunMfcwz0igiUhG5NYjwlr+snx7s7J+DK/ACh73bP2ui8kKR4EFR0sWBDMXb0KSNUmCaBEDjYwbUWN/6f6o+iugaawQIPymWeeTN5PHEXV3owjAZw8gj0DZ8Dw4uMPNzgoS8Ju+1NFLPdmI4qdqvjbwXh6tJit/6tvYjv+khviQ4RXrV3eS5CpjmuW8ESrut7OFSN/IZ+Ur6z1Wi3WzHfBu0pidAX3dqkyG6DgXGFGi3cwFkbHeHaF92iIln9c4/1R6uBICSRpUlFUS/PR0lsQcwvSBhTJX3ToG07IZwC/I7KA/uoo0h4iFEfxgQAjoIwBurgC7NnZ8dq8HSFElSjS+Z5mzO9xXmBxdCZtPBlORQrIzrTJCxcu1ypYMTl2ERJ+YWCPxGAI0jpF13LmHnIPbhMV9+A1ZgxoiwNfKyKzF8ykQXbsKOLuRzGrVLpDnKQT/y1wcfDr/JSG627coBTFaKIK6h4NXW8tMz4CMnDLg8P5qNscRci1jVE8wFvv6/UbV5DS83caswulJrbzDDyZ1gk5ObOVkFfVpmlYcMMRu9ULWbQrQWEYQUjLjKx+XTDI1ztjMO1+UVhN/ZjBTiRocJENdc3AuDUA/BB178ET+3s6PiBzuehSczD4kSB2DZO/MVUHBZQiwXFKqgUo+lKTc4okxHRkRCSyDMl5tK9F1xitXvzj2NOHVgNlsVmP7BxXEkYENOjt938fIGbfG7tIVjCDl/T8Zll1ZhSCLDTV9aUerFqMZ5aNu0hW9YmjVB4cNb+/OKSSDE9hIjxVUz/iGp4QsJFSuEFNIu+3pg9Bg5+eXy2sLHHcztgLl1ezpVTJGObwqhjAiPjB9hHXJygGh0ZIVl7/vzh0tKiGJGZx/MPY5xFEhkq0Y2fSN95ANEVuKG4WOVmOZ8SCw0lO7ltB7FoGDyyUEQi2DqTxXKvPTmAoyGEwXj+9AANPzirf51/xkX0udmtqoLVaESOuITLyN3BmgT2NW914kEJQyWr7mPDmquYOA8Kg2C+zqXJ1QtVJ+CNjo2wS/tLYjAS959iXOxWw7OzD/h6vwjxWH/QTk8ksVUbvuiLldnUHIbPmAsoRK7QxNfYGRfg06UXL0HK1jLk1UF8O481OL/SmHXaQJYa2/pGp70NO/m4SK5YREmiDy4J39TlE7rrk2TfTRCeY/vUy7++PCfkFXx8vyfWOGLi4Ui4BODCjJFeOQPPNDofLbqKYuKsWGBa0OEY+qaezCd0TxriOPBWydq9ecDm/bnNPuvHGEQeawgX7qgE0RIuezibzUXLlS3zGqXP81adtI5cZKIsk+HN7e8c4fnDpUUMn9a6WfCDlx3b/36UoeLZC7GYnMgDUBhkmD1mVWCXUxDVJN7uZFvEqvCyTN2coBYdHyFx7/EK+GqXcQ/nv+/GVuQjjDX44XFSYanEc8esYBUps0iReYqjeTUeW3HdaYtmFDETceKPIRwLIcSHPZ0pmYeL984PYpuiajj2cM+e6TvowWHLmhLUPFJxiYOZftGAAa8MHDfwAWynronG38liHA8hOKnxtOL+/D0tvvd9EWsIfZPfTnFfjqFHXuWRRy0QyWPqKC5Lwwdcj9UnIRtigsjbQkgszjLBNrAcXv9+YTWQH1lDaqdGsTqI0UQBYytsMSmgCSyC9waeXAVD+jewVs64CEnm5f6BSEgdLF1Mh5OeDBUnScaONeJynzYU+QnGswEY7JdrN07fTxohxk6chbyz+P0B+z/V9+R0u0TIZ4hg0EA0v1LpPHakhtkAXPkDgHvXPzLhLSMUGf7VXg6+H8P6u3aGCokH9QZ3Sh2VRnNjVJ+PXxOFHNyZMSdZvTmE2IViLs0/79n2Y0yltjNUSEaBN+gzrR0aSZKEc+1sbBsu+KE9fh37DSIkqw/vLf61d9Pai36rIUV92mJKvmmZnSIhwLX5XFIy1Cy0d4GQuEtLvWo083D+RcxyCKsh4KAvWvQzbq1T72SWaOnLkLE61t4KQmI9Q4Tdwbc//8J6FRuYovOW65qiYC7XmAKj6oImVamsmOEkcr9vBiGxXsab3/bnMcOxFtc9GGtwQFQGO6jEZxRiW6USOibx1Te38mhTDPkAAA8qSURBVOqNERKF237hox7Mf8Grceex/LjIUOFT8xKqeFZFIhmZBandKfRm7MSkEALjDtYOONdWlxZFuTHzT69i+6NqeLstTTBU5U1U1IFwUbvEWes+ZPAmVmQSCMnBn3ktylzkSapViIX+0lGoOES7GSok/hDEumlpITJUFQuzXqBcLpfMyXwJbvHU73eKUHSDW4vz++Rg/+mPEPcjwJhv/nGpk6FCkhJ1Pnh5zmKwmUeA3XXFk0k5Oa4gTwYhYrReoO3PLLXZt/+XmGHsq4Yzl1RkcAHKxUHPQhMAc4CsDLSyssJB5saEOCmEa/v3Fp8h155FuA4OzFi9vxNrCMKsvWxZKa0z0fICQuBg+Q8/fP31D/dXkFJjQ5wUQqI9E7MX2oxDMXwea9voWo0kn+QbaJl62J1peQGhLK/8JxYDShs//AuCLJf5siFS+2myuYRIY+VQfK9yFyaGEKR07cK2h/FNohqewycM8jmmQc2/tCUPOLjyNV8ZUteb//v+/ZXpSsXhZXEq5ZykRGng2ByZlKRBYMuDnuE7aYREeW71bVm99+e4YeRWI8kTpLzLJLy8FSEnl79q6qVPP/71ZyV94Zv79818/km5HsiyX0+5cj1gtv+EwWeQhyCsBle09k0QIcQVPArqfMw8m39+EO9piDJUuIgLnwNFbDbYCOAgfKSXfoff+UzX/+H3//hbkFPniV2oVAuO5j+xw6pfCJ6EBUrD0PWfvC2E5OmPaz92BFN5iKWbeONtbL4GlUPXvHRKPSC8v6F/8gH/TUn//FtE6KTC0PSfhOVCCP+qrwsFp/aEsSc1HxDmorbbN40QbH9XuTxc5Hp1LTbpplsNh6F0RQEGES7on3zIf1LS/+Pbb/90Z/aJXZ027RVgXTVcsavASDuFCFOV6hO5XfESSigOdcIIY5NuMMrAv9Yf48NT9FBd54cl5RXgYfNj/MVHyMNv/xCGqVRo+07FZnYQVpyg7rOwUk/TYiV0fD4VOrphffdt0gg79OP8kkB2sEbO47nG7/Tja+dqAsKVR7r+3YfIdRiHgPAf75RlOWA0kKkjU6o6dp3Wi2rddljR9x2Zz7xKBknGJ2DFhvebAvhqqT19cZWsPvtL3DCKDNW1CH8o6aVPPvsMADb/9u03//7Ke81C4jDPrHmORO1lc9kvhAH8seG9F5Y9V3PLyw68ej16502gW1XI2tIXHY2TOcgoB/GIMcpQXcFINIffPBAPB4Jh+K/f/uHff/s6VfbWCjVNCSAWYV5Qc4qF0LVrjld1yxXTdmvloOxVvRrTetKSbwKh9fxxt9M/oh6I8QzVYITIxC918TzA0j98+823f/iT5wfe6+WyZnuaI8nLKdurFELNp/JyVVn2Viom87yUF2qqWgjfNELQMl887990L277P24uXPnYJuThyv9rCoQb//ebbzb/9C9rhYLnLvua4xIHXPcQMIHRMMuhVjVXln1/OTW9nFp+veykloM3jxCCqL4k8f7i0svYx24P1eU8/P3nAuG//es33/z+T5o27daZXXhSr3t1iTqapwUVW3Y9re4XVNtloecVylrd9rzepZfeEMKeFg2CpY3vrdXnsYjx6rnhHOH9H3g7zsnf/vWbb++D981YDp/uwSiTcwn4i09hS7JyOceYDO8g0GI5hpPges3Fm0LY2/J+vnTPQ/cmbhmj+RqDKRcxEQhZeP9+qHlVWvZC1dfKdkWtL/vsCVjGgulpbl7z3DIw0y2/BZ9mMK0tCs168H18K1iNS9ehgugJmQiRBbLwm/uz3kpQYf6yxnwS2gU1tFzV1mqa774uw0hcqdQ1eDPQyX0bALV7UWkDFGqctZ0M1UCEERMFC39rlkES3deab68uVwo10KqyvJz3yu7y8pOyq7hlDd4MrJC/DYAvlkTmLQNxxnk8Yvzo0rnhOS6mYPVP/vYNInytlYuVFUVbNqumnSk4RFNC1Vw1a+7rWs32V7Sq5tTeFQ+tZz21m4dxw9iXoWoTNoEnBBP/DWwhBMArrrtcCd2Uo9hPat6fCoXU62UQ2ECFIfikCo6No2nu4BjqDcM7X9UexyejQlC8FI8YB84NF1zkNvFn4N/9+3kIDgOH1YuU1uGlWHTkhOwkZfhTdxzY4Rdp3Qmcd8HDzP4XsTnhvHDz2I27O33zNfoR3ue0siKXKZJIKuOSGzxNQxNiq8Sf9XrJwyjfMELQLv8c97ofzj9TiNXj0X2nfz1wgUbMJmKWLY/pxHIh8APfoQmMdOvdGWTh9ZXxN46QrMXctZciZrQex6s5l8UaScxlrIh0aWp52s1oIZMpjE+nAjZelqgsG8H1aye+eYR81SlBT+efiUjx/Fn8CzzW6F/FIJ71TlLwympeUAePrK4t+y76bGXwz4JybBL7JR7SW0DYoYMlrmWsDDl42bPjI/0s6qGK6YpcF2KOhiaDgMkNU4qznPe9YHllGd6Ebm3ZuS6afosAzxeXzpXH5sErkvmxbxfvvL1wbYBQECJUy4CwWlYcrwwItTKirHKE16TC3xI64NvqIvYznv9zZDvWnj8/75uvcREiZyTmtH2NseXAX/YK9WVE6JWX66a37MvXr2z2lhAq+/uLop8xks+nB8rTWG8jWo1d48JYygmEyVx5GSyeTJ2AJesJuS7Xc/WkHNQxaroG4NuT0pdLXLu0kzdPycOn52Z8bhFmqC5fA9qu56ToBkhJEN+ozuoH15ZP3xpCsh/Xn0+1h//n6UOl495guIxWI3vZ0sw0ceERpDBAOxnEvwuE5CBW+T5YW1v9q6X0JnNEhmroYm9yuHXx3yJC8ioWV+yTA5M875vh/5He7rydIA19eRnl+u/E6YMPLm4zX6624/zz/bXz530tje9fm6G6EUI3tEPhcHiV9rsYKXXZ7N92Ff26+ckAiNofn3UqqOdrA+5ZJ0M1ufaT9qGDmqryRVWJy/Bd2Hdqq6ZWRkH4nf6bQZut6yThw9/oE37wVHRgpWybBVliFlEY9V2fsn4uuuYoYvpBUxT/+mhQG2qmUIif68NONXyyCHlds0JVjRRUWcEVZdpM9AoV13UVosF/hTf4ei4vhJq43YLtRClURPueVagUhBR+VCoNENKBZGlmPYgn4TBDNcGnpMTPZVOmEBtnypEg6sciYa1WU1mtoGCbslmrwSYfG3srYntIUqwCYs0nKIco33zqK/mN/t2QAJEUWY5DRKsxOYjto2bMgs3kAmDjT6f3KV+ImWhqUdOKNLSAq/g8cAbbqgaugJB0NYfaGklJqmPLWJg3YRybPj74lnxQKn00LDyUXHHSDn1UwlhjQqLaPqgHmobiUlsOTvAATvJHwYHM4nKkaoHEEcI2fNodqaAo19N84VxggmPgZdYN4PDvSs1hhZTzsEiLPRlknqGaDMAuDwuFUEb9IuRTyCryxVlexjW4+3iosaKnBKhe6ypfRRAQMlWsclkfVUixfbbeu+WausY4CJE0UKPE55wQrwTX5WYM0fbxEOQKtmN3WgehIhCGtA4sKP16eHyWryYuWKfeHqpJIQRDEQAPigSvW5wSpDQM+bNQEaGrgioC9Da88yuhmSEdhBR4yCdi4735NGoyuJ4Ur+DLlK+S3Q9xUg+5jY6nVTXFqlIVlxVjBaWiRvbQxuWCNCtCCEwOPVuFkVpRA24r4lLqU5BcF2faf1L6bAh0JpaMYPRTyvjCrn49CIfJUI2JsIZSx8WOy59YLxcUUNJAqxAKhKBMKMgs7LSKFLeDUkkJhOAreGWDySqooF+XSh8PgdAqJgBiuRigj+g5LA3xLD6hpeMX9MzXuClCuINFOcAn3JFMWJeDQrQ5ZIFr2lT1MlWc/GH5suNqsNdkjmuGaBlsnCxp+cgFz8ZjZFBIhwCIU9meKED8DjMqoU0tBPEvdDNUE0B4yTXI+Fy4Zab2+3BcNjOyWhj0q6b+6VAIQV7aosIksWa3WHq/Q5fUNSaIEKxbvRLWufLpvTS1GFYCdPAExR3OIYWUk13XTFw8kop2RQ3X1I/TBKzGgLPGr9YLWK3G7P6mQxBL3O5f2I703ZBCyimsBQquhcXdvoxD+6WFZ6huBHHweTNa90RWHIamZQZuj9NnvxnaYwNCZACMiztYfufCcb/Tj240G6MLyi1UOgGSVqsNvH6rXNOIWwwG7RufFFn4+SHDRQStqt8bqIkM1Y0RekWMC4oR6zSVDUD4PrFQ59jqYPg3QKiifqngIxIJmh613BNtg9VYGd9qtI9SqTl+UUoHVyEkAqEVxvMZg4LaUcnH04a4RFuGrwXS7+LcKEPVPojmcp0dufgcoaLxRxXwRb0t1/Q8TyDMeKKr0jXdEbNTl5H1mi8Yxdest2SJ1vuP+3FzYexYI36cjJyNXHyO0K7hrWW4mEyoggej1lyO0Kyh/x2C+6KOlp26CmIZDobaRnEoLV6UnxtYjfhhwLGw4wh5BMW4x110CyxhWwIhRhgFldkV7BGcDETiuUIFBAMBRhmqsYLi+FEC2h59fQhDDAQDMMZdhHXDJvF0zoTIVvlC+kQLgyCw3Xib2HciQzVymjF+dBHgDUBYAR0HaGIILeF8tMPISVFF5b4N+BlUZYFtV+MTxD67oodqKIQVtZsR7UOoJDHe8EkMocqdj4ki1Com476NyyiVw4taTFTDR5XUzs8LjHUljiMMea5G8ND2bVzROsZDvtq2046yJkJuOcsXn2WgTd1BgzGKNUZzcDpHZ9QHe+DFrAWEwa7iU3winxp63ETExiHlT7Xpc5RvSJ6MT6qREwm1WuDxWD99XEKrMRoX27/1IdYG9V8rdBFaMBjAzUFdStFagGnoInRVKsLdiZJVxeRXDhdVUtigY49hNdo/LTgBkiN44jm4SodZh3i3UHRBXv1CATStouB2F5dpJm6AjS2TBcjr/SFf3BWEaqBbFVXDE8PPnL36hEJQFIZ+o8df4zsn5NH0USgEw7lYOuEkMlS54ReYGOacSpn6ZsGJksRvmrwat0MUnyw3kEaMNYY6qVm8PN6dPNlgnnyWuLyaN1qGasizelr/U3XeIIV2UTUutUP8wVNn+aEd8bd22aOQFvr2wEHYJp6hSiaHUjdv66InTB8PbzXe9aWOSx8MnaF611c6Pl3WefvfB+GwdY13fZk3IZGhum45iXd9lTeg96Nq+H9jHopY4zpBfdfXeEP64JOF/NXq5v8DKISR7t0Mejw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195736" y="386104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 </a:t>
            </a:r>
            <a:r>
              <a:rPr lang="it-IT" sz="2000" b="1" dirty="0">
                <a:solidFill>
                  <a:srgbClr val="FF388C"/>
                </a:solidFill>
              </a:rPr>
              <a:t>Laser CO2 Best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è utilizzato per il trattamento delle </a:t>
            </a:r>
            <a:r>
              <a:rPr lang="it-IT" sz="2000" b="1" dirty="0">
                <a:solidFill>
                  <a:srgbClr val="FF388C"/>
                </a:solidFill>
              </a:rPr>
              <a:t>lesioni del basso tratto genitale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it-IT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95736" y="5169966"/>
            <a:ext cx="660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Massima </a:t>
            </a:r>
            <a:r>
              <a:rPr lang="it-IT" b="1" dirty="0">
                <a:solidFill>
                  <a:srgbClr val="FF388C"/>
                </a:solidFill>
              </a:rPr>
              <a:t>riduzione di invasività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durata degli interventi, danni ai tessuti circostanti la lesione e  più </a:t>
            </a:r>
            <a:r>
              <a:rPr lang="it-IT" b="1" dirty="0">
                <a:solidFill>
                  <a:srgbClr val="FF388C"/>
                </a:solidFill>
              </a:rPr>
              <a:t>rapida guarigione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 una minore incidenza di possibili complicanze. </a:t>
            </a:r>
          </a:p>
        </p:txBody>
      </p:sp>
      <p:pic>
        <p:nvPicPr>
          <p:cNvPr id="5128" name="Picture 8" descr="Risultati immagini per mona lisa tou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56" y="2756865"/>
            <a:ext cx="2221718" cy="427253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1717574" y="260648"/>
            <a:ext cx="8327034" cy="2088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122" name="Picture 2" descr="Risultati immagini per rotary distretto 2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20561" y="1772816"/>
            <a:ext cx="3543927" cy="109153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9"/>
          <p:cNvGrpSpPr/>
          <p:nvPr/>
        </p:nvGrpSpPr>
        <p:grpSpPr>
          <a:xfrm>
            <a:off x="307975" y="7937"/>
            <a:ext cx="1409599" cy="1753561"/>
            <a:chOff x="307975" y="7937"/>
            <a:chExt cx="1409599" cy="1753561"/>
          </a:xfrm>
        </p:grpSpPr>
        <p:sp>
          <p:nvSpPr>
            <p:cNvPr id="7" name="Rettangolo 6"/>
            <p:cNvSpPr/>
            <p:nvPr/>
          </p:nvSpPr>
          <p:spPr>
            <a:xfrm>
              <a:off x="307975" y="7937"/>
              <a:ext cx="1386518" cy="17535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3306"/>
              <a:ext cx="1394046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ttangolo 13"/>
          <p:cNvSpPr/>
          <p:nvPr/>
        </p:nvSpPr>
        <p:spPr>
          <a:xfrm>
            <a:off x="1979712" y="488747"/>
            <a:ext cx="6092309" cy="1135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700" b="1" dirty="0" smtClean="0">
                <a:ln/>
                <a:solidFill>
                  <a:srgbClr val="FF3399"/>
                </a:solidFill>
              </a:rPr>
              <a:t>Passi per l’acquisto di</a:t>
            </a:r>
          </a:p>
          <a:p>
            <a:pPr>
              <a:lnSpc>
                <a:spcPct val="80000"/>
              </a:lnSpc>
            </a:pPr>
            <a:r>
              <a:rPr lang="it-IT" sz="2700" b="1" dirty="0" smtClean="0">
                <a:ln/>
                <a:solidFill>
                  <a:srgbClr val="FF3399"/>
                </a:solidFill>
              </a:rPr>
              <a:t>un apparecchio laser per il trattamento </a:t>
            </a:r>
          </a:p>
          <a:p>
            <a:pPr>
              <a:lnSpc>
                <a:spcPct val="80000"/>
              </a:lnSpc>
            </a:pPr>
            <a:r>
              <a:rPr lang="it-IT" sz="2700" b="1" dirty="0">
                <a:ln/>
                <a:solidFill>
                  <a:srgbClr val="FF3399"/>
                </a:solidFill>
              </a:rPr>
              <a:t>d</a:t>
            </a:r>
            <a:r>
              <a:rPr lang="it-IT" sz="2700" b="1" dirty="0" smtClean="0">
                <a:ln/>
                <a:solidFill>
                  <a:srgbClr val="FF3399"/>
                </a:solidFill>
              </a:rPr>
              <a:t>elle patologie del basso tratto genitale</a:t>
            </a:r>
            <a:endParaRPr lang="it-IT" sz="2700" b="1" dirty="0">
              <a:ln/>
              <a:solidFill>
                <a:srgbClr val="FF3399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lab01\Downloads\image1 (2)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36232" y="1772816"/>
            <a:ext cx="2062743" cy="19381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09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991618" y="126876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In-formazione, promozione della salute e di sani stili di vita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rgbClr val="9BBB59">
                    <a:lumMod val="75000"/>
                  </a:srgb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rgbClr val="9BBB59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Cultura e Salute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Eventi formativi per il personale sanitario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Borse di studio 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schemeClr val="bg1"/>
                </a:solidFill>
              </a:rPr>
              <a:t>Partecipazione a eventi</a:t>
            </a:r>
            <a:endParaRPr lang="it-IT" sz="2200" b="1" dirty="0">
              <a:ln/>
              <a:solidFill>
                <a:schemeClr val="bg1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98012" y="3933056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Nuova tecnologia </a:t>
            </a: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medica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79512" y="4221088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Acquisizione </a:t>
            </a: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di apparecchiature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4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4001" b="76100"/>
          <a:stretch/>
        </p:blipFill>
        <p:spPr bwMode="auto">
          <a:xfrm>
            <a:off x="6758749" y="188657"/>
            <a:ext cx="2377319" cy="139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61FE4FC-4FBF-42F8-B81D-6FEDE1119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4808" y="0"/>
            <a:ext cx="1274440" cy="12744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3487" b="-379"/>
          <a:stretch/>
        </p:blipFill>
        <p:spPr bwMode="auto">
          <a:xfrm>
            <a:off x="-14808" y="1844824"/>
            <a:ext cx="9144000" cy="4484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77" r="73636" b="76100"/>
          <a:stretch/>
        </p:blipFill>
        <p:spPr bwMode="auto">
          <a:xfrm>
            <a:off x="1547664" y="188657"/>
            <a:ext cx="2074460" cy="139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534590" y="188657"/>
            <a:ext cx="1045522" cy="12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10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8862BB32-8FC9-4F96-BCE4-50E9391DB2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4624"/>
            <a:ext cx="49846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8C6BC9F-2E82-4603-A7B0-EAC3DB2CE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55" y="116633"/>
            <a:ext cx="1441702" cy="144170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66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397768" y="2708920"/>
            <a:ext cx="8348464" cy="1666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it-IT" sz="4000" b="1" dirty="0">
                <a:ln w="18000">
                  <a:noFill/>
                  <a:prstDash val="solid"/>
                  <a:miter lim="800000"/>
                </a:ln>
                <a:solidFill>
                  <a:srgbClr val="920000"/>
                </a:solidFill>
              </a:rPr>
              <a:t>Better Health for Migrant Women</a:t>
            </a:r>
          </a:p>
          <a:p>
            <a:r>
              <a:rPr lang="en-US" altLang="it-IT" sz="2800" b="1" dirty="0">
                <a:ln w="18000">
                  <a:noFill/>
                  <a:prstDash val="solid"/>
                  <a:miter lim="800000"/>
                </a:ln>
                <a:solidFill>
                  <a:srgbClr val="920000"/>
                </a:solidFill>
              </a:rPr>
              <a:t>Why and How funders could make the difference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529" t="9656" r="64471" b="76521"/>
          <a:stretch/>
        </p:blipFill>
        <p:spPr bwMode="auto">
          <a:xfrm>
            <a:off x="3306515" y="116632"/>
            <a:ext cx="583748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1403648" y="1647850"/>
            <a:ext cx="7920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5" descr="Risultati immagini per città della salute e della scien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Picture 2" descr="Risultati immagini per figo gynecolog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146"/>
          <a:stretch/>
        </p:blipFill>
        <p:spPr bwMode="auto">
          <a:xfrm>
            <a:off x="7668345" y="5251086"/>
            <a:ext cx="1475656" cy="127425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16050" y="5123284"/>
            <a:ext cx="6472238" cy="41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54" tIns="46777" rIns="89954" bIns="46777">
            <a:spAutoFit/>
          </a:bodyPr>
          <a:lstStyle/>
          <a:p>
            <a:pPr algn="ctr" defTabSz="447675">
              <a:lnSpc>
                <a:spcPct val="70000"/>
              </a:lnSpc>
              <a:spcBef>
                <a:spcPts val="1625"/>
              </a:spcBef>
              <a:buClr>
                <a:srgbClr val="FFFFFF"/>
              </a:buClr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68825" algn="l"/>
                <a:tab pos="5483225" algn="l"/>
                <a:tab pos="6396038" algn="l"/>
                <a:tab pos="7310438" algn="l"/>
                <a:tab pos="8224838" algn="l"/>
                <a:tab pos="9139238" algn="l"/>
                <a:tab pos="10052050" algn="l"/>
              </a:tabLst>
              <a:defRPr/>
            </a:pP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Chiara Benedetto</a:t>
            </a:r>
            <a:endParaRPr lang="it-IT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51462" y="5823319"/>
            <a:ext cx="6553200" cy="2387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93" tIns="45697" rIns="91393" bIns="45697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President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Foundation Medicina a Misura di Donna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352007" y="5484271"/>
            <a:ext cx="2588144" cy="241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47675">
              <a:lnSpc>
                <a:spcPct val="70000"/>
              </a:lnSpc>
              <a:spcBef>
                <a:spcPts val="1625"/>
              </a:spcBef>
              <a:buClr>
                <a:srgbClr val="FFFFFF"/>
              </a:buClr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68825" algn="l"/>
                <a:tab pos="5483225" algn="l"/>
                <a:tab pos="6396038" algn="l"/>
                <a:tab pos="7310438" algn="l"/>
                <a:tab pos="8224838" algn="l"/>
                <a:tab pos="9139238" algn="l"/>
                <a:tab pos="10052050" algn="l"/>
              </a:tabLst>
              <a:defRPr/>
            </a:pPr>
            <a:r>
              <a:rPr lang="it-IT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MD, </a:t>
            </a:r>
            <a:r>
              <a:rPr lang="it-IT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PhD</a:t>
            </a:r>
            <a:r>
              <a:rPr lang="it-IT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FRCOG, FCNGOF, FEBCOG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907704" y="6055679"/>
            <a:ext cx="5544426" cy="238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Chair FIGO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Committee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Women’s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Health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Human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Rights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" name="Picture 4" descr="Risultati immagini per fondazione medicina a misura di donna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9456" y="5309689"/>
            <a:ext cx="808469" cy="108540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ttore 1 19"/>
          <p:cNvCxnSpPr/>
          <p:nvPr/>
        </p:nvCxnSpPr>
        <p:spPr>
          <a:xfrm>
            <a:off x="-72472" y="6841950"/>
            <a:ext cx="9360000" cy="1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uppo 6"/>
          <p:cNvGrpSpPr/>
          <p:nvPr/>
        </p:nvGrpSpPr>
        <p:grpSpPr>
          <a:xfrm>
            <a:off x="-36512" y="332656"/>
            <a:ext cx="1533172" cy="1243185"/>
            <a:chOff x="138944" y="341213"/>
            <a:chExt cx="2200807" cy="2007667"/>
          </a:xfrm>
        </p:grpSpPr>
        <p:grpSp>
          <p:nvGrpSpPr>
            <p:cNvPr id="5" name="Gruppo 4"/>
            <p:cNvGrpSpPr/>
            <p:nvPr/>
          </p:nvGrpSpPr>
          <p:grpSpPr>
            <a:xfrm>
              <a:off x="138944" y="341213"/>
              <a:ext cx="2200807" cy="2007667"/>
              <a:chOff x="-495605" y="557237"/>
              <a:chExt cx="2758899" cy="2871763"/>
            </a:xfrm>
          </p:grpSpPr>
          <p:pic>
            <p:nvPicPr>
              <p:cNvPr id="12290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/>
            </p:blipFill>
            <p:spPr bwMode="auto">
              <a:xfrm>
                <a:off x="-495605" y="557237"/>
                <a:ext cx="2758899" cy="2871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307975" y="1884989"/>
                <a:ext cx="1455713" cy="122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ttangolo 20"/>
              <p:cNvSpPr/>
              <p:nvPr/>
            </p:nvSpPr>
            <p:spPr>
              <a:xfrm rot="5400000">
                <a:off x="-334734" y="2210230"/>
                <a:ext cx="1455713" cy="2928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Rettangolo 21"/>
            <p:cNvSpPr/>
            <p:nvPr/>
          </p:nvSpPr>
          <p:spPr>
            <a:xfrm>
              <a:off x="683568" y="2263200"/>
              <a:ext cx="1161240" cy="85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64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756592" y="1988840"/>
            <a:ext cx="10801200" cy="4392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80536" y="404664"/>
            <a:ext cx="1230201" cy="15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23528" y="2581211"/>
            <a:ext cx="8496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D2D2D2">
                    <a:lumMod val="75000"/>
                  </a:srgbClr>
                </a:solidFill>
              </a:rPr>
              <a:t>Convegno dedicato alla Medicina di Genere</a:t>
            </a:r>
            <a:endParaRPr lang="it-IT" sz="2800" b="1" dirty="0">
              <a:solidFill>
                <a:srgbClr val="D2D2D2">
                  <a:lumMod val="75000"/>
                </a:srgbClr>
              </a:solidFill>
            </a:endParaRPr>
          </a:p>
        </p:txBody>
      </p:sp>
      <p:pic>
        <p:nvPicPr>
          <p:cNvPr id="16386" name="Picture 2" descr="Risultati immagini per comune moncalie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4482"/>
            <a:ext cx="2695575" cy="107632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3792" y="260648"/>
            <a:ext cx="144016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ttore 1 6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201" t="37008" r="29572" b="27155"/>
          <a:stretch/>
        </p:blipFill>
        <p:spPr bwMode="auto">
          <a:xfrm>
            <a:off x="1930136" y="3183697"/>
            <a:ext cx="5234152" cy="262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12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8810AD5-5055-4E89-AB04-B60DDF726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80528" y="-18732"/>
            <a:ext cx="1512168" cy="151216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3550" t="25876" r="22817" b="8115"/>
          <a:stretch/>
        </p:blipFill>
        <p:spPr bwMode="auto">
          <a:xfrm>
            <a:off x="1115617" y="850668"/>
            <a:ext cx="8136904" cy="574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1 3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82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4001"/>
            <a:ext cx="9144000" cy="58052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8344D5DC-E4B3-41BE-BB0E-3838BC681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8761" t="33776" r="22413" b="41816"/>
          <a:stretch/>
        </p:blipFill>
        <p:spPr>
          <a:xfrm>
            <a:off x="107504" y="1772816"/>
            <a:ext cx="4165463" cy="21602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CEDFA52-9E3F-47DD-84B7-3444626581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2362" t="18500" r="3539" b="2750"/>
          <a:stretch/>
        </p:blipFill>
        <p:spPr>
          <a:xfrm>
            <a:off x="3405943" y="2648600"/>
            <a:ext cx="5738057" cy="409861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9F48024-07F1-46CA-AB4A-0599DBFA4AEF}"/>
              </a:ext>
            </a:extLst>
          </p:cNvPr>
          <p:cNvSpPr/>
          <p:nvPr/>
        </p:nvSpPr>
        <p:spPr>
          <a:xfrm>
            <a:off x="3046646" y="362562"/>
            <a:ext cx="3936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Architettura per la Salute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E06ED05-185E-44F8-A72B-E083CE317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912" r="7342" b="4857"/>
          <a:stretch/>
        </p:blipFill>
        <p:spPr>
          <a:xfrm>
            <a:off x="395536" y="188640"/>
            <a:ext cx="1080120" cy="1412663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8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:\Medicina a misura di donna\re birth 21 dic 2017\WHHR photo Torin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904656" cy="475252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547664" y="530677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ln/>
                <a:solidFill>
                  <a:prstClr val="black">
                    <a:lumMod val="50000"/>
                    <a:lumOff val="50000"/>
                  </a:prstClr>
                </a:solidFill>
              </a:rPr>
              <a:t>Meeting Comitato </a:t>
            </a:r>
            <a:r>
              <a:rPr lang="it-IT" sz="2800" b="1" dirty="0" smtClean="0">
                <a:ln/>
                <a:solidFill>
                  <a:prstClr val="black">
                    <a:lumMod val="50000"/>
                    <a:lumOff val="50000"/>
                  </a:prstClr>
                </a:solidFill>
              </a:rPr>
              <a:t>Mondiale per la Salute della Donna e i Diritti umani</a:t>
            </a:r>
          </a:p>
          <a:p>
            <a:r>
              <a:rPr lang="it-IT" sz="2800" b="1" i="1" dirty="0" smtClean="0">
                <a:ln/>
                <a:solidFill>
                  <a:prstClr val="black">
                    <a:lumMod val="50000"/>
                    <a:lumOff val="50000"/>
                  </a:prstClr>
                </a:solidFill>
              </a:rPr>
              <a:t>6-7 luglio</a:t>
            </a:r>
            <a:endParaRPr lang="it-IT" sz="2800" b="1" i="1" dirty="0">
              <a:ln/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Risultati immagini per logo figo gynecolog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3524" y="486170"/>
            <a:ext cx="812136" cy="121463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22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95872" y="4312599"/>
            <a:ext cx="66230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000" b="1" dirty="0" smtClean="0">
                <a:ln/>
                <a:solidFill>
                  <a:srgbClr val="FF3399"/>
                </a:solidFill>
              </a:rPr>
              <a:t>Le prossime tappe…</a:t>
            </a:r>
            <a:endParaRPr lang="it-IT" sz="6000" b="1" dirty="0">
              <a:ln/>
              <a:solidFill>
                <a:srgbClr val="FF3399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71001" y="764704"/>
            <a:ext cx="232341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10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07904" y="1772816"/>
            <a:ext cx="496674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Contributi alla </a:t>
            </a:r>
            <a:r>
              <a:rPr lang="it-IT" sz="1900" b="1" dirty="0" smtClean="0">
                <a:ln/>
                <a:solidFill>
                  <a:schemeClr val="bg1">
                    <a:lumMod val="50000"/>
                  </a:schemeClr>
                </a:solidFill>
              </a:rPr>
              <a:t>ristrutturazione del reparto maternità</a:t>
            </a:r>
            <a:r>
              <a:rPr lang="it-IT" sz="1900" b="1" dirty="0" smtClean="0">
                <a:ln/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terzo piano di Via Ventimiglia </a:t>
            </a: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e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dell’</a:t>
            </a:r>
            <a:r>
              <a:rPr lang="it-IT" sz="1900" b="1" dirty="0" smtClean="0">
                <a:ln/>
                <a:solidFill>
                  <a:schemeClr val="bg1">
                    <a:lumMod val="50000"/>
                  </a:schemeClr>
                </a:solidFill>
              </a:rPr>
              <a:t>area di accesso ai servizi di preservazione della fertilità</a:t>
            </a:r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pazienti oncologiche e di </a:t>
            </a:r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</a:rPr>
              <a:t>radioterapia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sita al piano -</a:t>
            </a: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it-IT" sz="1900" b="1" dirty="0">
              <a:solidFill>
                <a:srgbClr val="E7E6E6">
                  <a:lumMod val="75000"/>
                </a:srgb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06"/>
            <a:ext cx="13940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3266919" cy="48225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/>
          <a:srcRect l="18118" b="18494"/>
          <a:stretch/>
        </p:blipFill>
        <p:spPr>
          <a:xfrm>
            <a:off x="3923928" y="4777355"/>
            <a:ext cx="4689011" cy="1892005"/>
          </a:xfrm>
          <a:prstGeom prst="rect">
            <a:avLst/>
          </a:prstGeom>
        </p:spPr>
      </p:pic>
      <p:pic>
        <p:nvPicPr>
          <p:cNvPr id="49154" name="Picture 2" descr="Risultati immagini per universita tori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32656"/>
            <a:ext cx="1179078" cy="1152128"/>
          </a:xfrm>
          <a:prstGeom prst="rect">
            <a:avLst/>
          </a:prstGeom>
          <a:noFill/>
        </p:spPr>
      </p:pic>
      <p:pic>
        <p:nvPicPr>
          <p:cNvPr id="49156" name="Picture 4" descr="Risultati immagini per compagnia san pao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548680"/>
            <a:ext cx="2180605" cy="784585"/>
          </a:xfrm>
          <a:prstGeom prst="rect">
            <a:avLst/>
          </a:prstGeom>
          <a:noFill/>
        </p:spPr>
      </p:pic>
      <p:pic>
        <p:nvPicPr>
          <p:cNvPr id="49158" name="Picture 6" descr="Risultati immagini per citta della salu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52318"/>
            <a:ext cx="1512168" cy="960458"/>
          </a:xfrm>
          <a:prstGeom prst="rect">
            <a:avLst/>
          </a:prstGeom>
          <a:noFill/>
        </p:spPr>
      </p:pic>
      <p:cxnSp>
        <p:nvCxnSpPr>
          <p:cNvPr id="9" name="Connettore 1 8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3707904" y="3429000"/>
            <a:ext cx="496674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Risemantizzazione</a:t>
            </a: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della</a:t>
            </a:r>
            <a:r>
              <a:rPr lang="it-IT" sz="1900" b="1" dirty="0" smtClean="0">
                <a:solidFill>
                  <a:srgbClr val="E7E6E6">
                    <a:lumMod val="75000"/>
                  </a:srgbClr>
                </a:solidFill>
              </a:rPr>
              <a:t> </a:t>
            </a:r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</a:rPr>
              <a:t>Sala </a:t>
            </a:r>
            <a:r>
              <a:rPr lang="it-IT" sz="1900" b="1" dirty="0">
                <a:solidFill>
                  <a:schemeClr val="bg1">
                    <a:lumMod val="50000"/>
                  </a:schemeClr>
                </a:solidFill>
              </a:rPr>
              <a:t>di Attesa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 </a:t>
            </a:r>
            <a:r>
              <a:rPr lang="it-IT" sz="19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Day</a:t>
            </a:r>
            <a:r>
              <a:rPr lang="it-IT" sz="1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Service Ostetrico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del </a:t>
            </a:r>
            <a:r>
              <a:rPr lang="it-IT" sz="19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Day</a:t>
            </a:r>
            <a:r>
              <a:rPr lang="it-IT" sz="1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Hospital Oncologico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dei </a:t>
            </a:r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</a:rPr>
              <a:t>Corridoi</a:t>
            </a:r>
            <a:r>
              <a:rPr lang="it-IT" sz="1900" b="1" dirty="0" smtClean="0">
                <a:solidFill>
                  <a:srgbClr val="FF3399"/>
                </a:solidFill>
              </a:rPr>
              <a:t>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 accesso alle </a:t>
            </a:r>
            <a:r>
              <a:rPr lang="it-IT" sz="1900" b="1" dirty="0">
                <a:solidFill>
                  <a:schemeClr val="bg1">
                    <a:lumMod val="50000"/>
                  </a:schemeClr>
                </a:solidFill>
              </a:rPr>
              <a:t>Sale </a:t>
            </a:r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</a:rPr>
              <a:t>Chirurgiche</a:t>
            </a:r>
            <a:r>
              <a:rPr lang="it-IT" sz="1900" b="1" dirty="0" smtClean="0">
                <a:solidFill>
                  <a:srgbClr val="E7E6E6">
                    <a:lumMod val="75000"/>
                  </a:srgbClr>
                </a:solidFill>
              </a:rPr>
              <a:t> </a:t>
            </a:r>
            <a:r>
              <a:rPr lang="it-I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 della </a:t>
            </a:r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</a:rPr>
              <a:t>Biblioteca</a:t>
            </a:r>
            <a:endParaRPr lang="it-IT" sz="1900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it-IT" sz="1900" b="1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88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poelette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png;base64,iVBORw0KGgoAAAANSUhEUgAAAOEAAADhCAMAAAAJbSJIAAABm1BMVEVCjMv///9CjMpBjM1BisVEirw/i878//9+rp0/i808icr5//97raN7rKREi8v//v9yp6h6rqpRkLRzpqNIirQwg8bc6/T/7gBTkLA5h8zC1uZ9r7E0g8OFr5RLiqzr9PmRttUAN4r//+pfmMi10eT///TP4u5Sksn56hrk8vf9+8T+/Mx9qtBqoM04f7mtyuHm5UAAOYoALYD+/dmEqYP77UmKr82fwtzu//8gebwAPIValck/gbQ7ep5blKfW3eO8x9XO2Ffa3D5hl5++0GmNsID27SuqwXLG0119pomwxW5/lLGbqb6PuZX79pv784mhu3m+x0SgunQAJX3772fo4yproa3l5UOEp7c+X5JpimKrvFf7+Kp+llQpa4+atWRajYlVcJ6NqWoybHm43/CVpsEkTohof55YhJklX3fU2UwAIHAOQoJ4nbH48HW1wNGux8sAEm1cdZoAOHtpknkAAGoYQnp8jqUADnhGaaVhe6qls78rbJMjVE9BdXcpVUEkWWKJmTfH1cu+wDJ0n717oHBoo71MipbM2mnHCthJAAAgAElEQVR4nO19j3/aVpYvFwkwVynN2Eiy9K4juaICdSSw3RSZ4ODfGP9qXXfsTF5mp02bH1NPtp5Ju9N9k31v9ke27Z/9zrlXgMDYBkyS2f3syScYJJD01Tn3/L5XicT/0P/Q/9DfFUlj7/wvQFIinUhepCzgSiYSWTpg34Bv9xwwgT9Np/GnNJ1+R7jalEsk6Omt927deg/oFv/DX2/NyLArkW3cwp3d7Ze9pmLHlBJSmqY2Z36FO25vpqgk4XneGaVPp1IDaHMqnUtkZ+fyg3ZeoMZcsi3NgCUtNw7nfprFn+ZnT6fmTuV3yMikROdkkDGpn4wpYAu9dSd9YU8/ITRjrs1ECYXicEamWb5PQnbOHJ7SdzaYk5I8JQ+SIXp7WkrQX+WvvzLgXiI9M90eitnU3C05Hf+ZlJbfm0tlxTffPiHCQSiGR4gECPkXQW1NH84a/T+SjNnD2XclqZNFCCN3O3URCgBPvTOIE0UoZfOHA4+Go+Fw+t1AnCTCZEI+zEuDxhuqo8vAv2kSCC+eekiEEZiIh+mp00v5lMw2pi4M0LFJGv5IXJcm+8xF4gLCHILJDTis2CQQApuuEMRcem76Rh5gMjGWOkaE8DP5ToxS0gWEoCuyCYEniadJ8w/glondAmF67kqWS9Nz2St2D3m9ggEjOEmch1JC/l8xmr6AUEpkT2fB08xn02DepGzqNJ2W8lK6R0ql/BSVLjtzEo5B5/I3QocnYvk8S48kCXwcwtUZMcI73T8Ojb2v7zS+Wk81UrON6eRXU9ONzfV8IxXt5gizp5uX8ygpoZc7czN1KsnbD0qlhaP8KBgjXZqamuvSbLYPoYQIP2/98vlGa6u1vrU11fplvfXlg1Zri8bGIfh//bD6zpWaoiOMpAsoJHlL10u6rm9sjnCn2taCxiiXHMTDz4/vft7a2GstrLQ2/rN1vP5la2OrJWdjCA8RLx+vyS4OAza1D5K+cA8up1yEsiv2krGjl/beu3um6wuN4SG2dWn/0fs1jXG0dTi1s7W3tfMLm/ulsbW1tf0LfKDiTnOE+fco/G7qNJtOZwEnvgK9lzJuz4LgA0zQpiOYxBzca6HWIso2mqVtGERsp6SvD3+rOMIBotOPUEqlZFlOyXk5JcEfeEPxQ2wcZhunWRDE5roxe5o6bcins7ONRiO/vju9t3s6m7oNWiZ9Kz+0vaCybwcs/m3jSD9bQaOk7uml4Ue0QHiNxUdJyYlgCF6SEeaY2UWE6c2fsgnj7qOzzQePjjd2vm5tnW092Fs/21tvAa0/2qKJ9O3GsPaCOsuEEK3evTLJ2NJbDE+fvnOiHxmjIMwNgDi61wYI0wn5rHW29+VZ69HZxtnnG1Otn882fm6tn5z9R+nzVkpK377O/eanA2FPyAoxzQwx1c4FURiGC3fSqJZXzvTjkRBK10vpEAhBStPZ2S1jtrXXOtpq7bZ2dmZ2Glutrb2j7dbOduswnUQpvZrwQmSbJdI2MWvFjFc2xYCT2PGROlPStzD0RB5OjSSlXP7i50AvcnTPexo0jWRIkWlN4/90tv0+bcAlGXPytb6IxExiMrVCKsxSZI8ElJ9gStf3Vlp6qZU3jPKW/iA/tHuECA2jfUNoezMdI7YAazFgVy5yk0ErJo0hdCllLow/2SaKRoKaFiGU8i1dX/8ZDMXJ3vGGXpoaWkgB4a3N1vpM5M1MnYqbD29uT2dHRQjX3yPuUvxdklv8a49Efa1cIcRyLEIKLCBKdE/SMtiIjR9aaPD15vYIUQogPGr9MLO999Xx1vbO3e3jrc3jPTB8m0PzEJnE8zTgtaUv91iSwmu7xqWR6oCuaBOi2Aq8EFKleHh+37eb+sIPu60HG1ubxmjR08/HoPZaG63jva2Nz7e+fnT37PNHe3dPh5dSqet5X/k9enXsIb6D6IIAsIWgSi1fxUvcOZ6baaSMmQXgnsqYMZLrjTw83t44e/Roa/tobwNcs431s/843mkjvH5AQ9QgGbemE8NET+nrIzzVzxBip0BIK3JdRg7KeyiYJwtne49KpdLOwID9SoRTqbuH+ZnDzduN09OpmdOfZg7npk5PZ2/DNWdvbxrpPuqHLOFG+RBdv6sjYGDhdPZav1uS1DqiK2uEuDJPxgJCQMYHIP7ZGV7JCJKnkoYBko4Xn+V4DP6K4zAnz9263U9RxJTkEVGWzuK2uQZPh6ZvXeqz5JLpxqU2jOMWhwVnLVgBbeqWC8RFoQd7Uztqlk6+vLvXOluAoTjbDlmHpCszUfBneraPTg/lzgnSqZnDmZ9gY0rE/An5MHXZmaXUMJkoFRWMZZuEeHKIgWs6v7exPrPb1E92DWPlTuPWCFHF9Qjx1orcfDablSTxPz37njiHlJZn5ho0K2WljmbLTh9e5vTLh9NXxMd4PIxMfOAeCGkQAkR02NL5MxyEU5sLeukIgnsIWkZQo9ciTOQuDptkQp7jCLPyJi9H9P44O3uYGgQEovNrbj51wLYzjfi1KinUbV9BU59Nresnraa+we4A0q0U3vRRk1FXS+mFo2HSChFmaePwdl9JiX8ZIE5fUOYS5vrTV1xbEoa8RaoqWybFgLhOxlK5GmVb+smmsa0v5I0UxPdnqZ7gejSEfRcl/NKBJM8ZWTp9+J482CplU4czvdClNJ05zF/FQYy4HTSB4KW5liUXiYXpAgi7QUANY1c/KzPGjktnl47yqwh9rYvFNSk9lRr8fQkQTs/NgW657Gx0E9jLvQ5RXgNxvk2vtKtcpxU9QswqBIWOGhIXY1/jbknfM9KzD0onCycbrZ29O2MlstKn72H03k+bc5eV/Ojp3SmhNC75gpROnR5O/TSbh8PkZ3+aOjxNXeuEgOip3ASCFlUsokDkm8zKR6XSyd2VdV1Qc3NUS9i54qkB9J58qc7KZnl2ZrBrIXJzUjp/+1e34DC3frWZv5p/ncvwQYeCpaiguXBgEKZnz3bBSjTPSifbd4/AGL43JkA4VHIAD6+6qlzUjTDwFrQTO1nQLLKcMIZw1Pj9KhLiyxBVKK8dh6EaBTtxxtBKNL/CaIcynsQbHZ44w4DS9SRo6MPkEhTGniqpYA9JqHLnoaUvNAxj9kwvneH4m9Q1vSuSaIV4oF1UcNhCmoM3O3pzxlB3ZlIQ+j7AEfhuauSTI/RmTEZrmoYBUwJsYOmuoR6BJcT0aHNmGGH/OycVfdHQFNk141ZTPwZDWCpt0zTbbp40stJ/aYA8EyabqEsJV6ONB3ppq7zZ1HdUyTje2r39rjurxiYRNjG5iNpT9V3NBYBSNv/gc3BDzxb0Fssa2yX91th24u+CqOxmMprPMM3GEGnCAC3z1RaEuxuptDED8qr+F9WjEreoErjcirARvAyTBJ9otqmvl3fAodk1Ggv61rvpcJgI0SJNgJkwaylirfiRp5TgmlTfNe429dLxhr4+lrv990GsAkEgWECfaYrjKnLkCMJr6kx/kDemTvSSKFWMS+/YTZAcQjJ+zUR3O5CVTFHiPUeykZZw9B0ZRmMD3O3xAUIQ9y67PoEoT4uio2bX6hkL8x/p2YWFo4ZqGHt6s5FO53/ZvYEa3dicXAPPmETrEBMWChBMmAqxMainv2CYtD6XT4GGUSG2vEkHzifNCfYojUdULWPisIKWvgLmIpE27txdx8zows6XpdKMcbMe8w+/07ffraFhoWeWkYOBHToqps4b2ztHUz8fbZR48hfTMjfBSMhn+g57KxAHu5QM3TTFwUKFr/K80/YJ5rXPNldmtvDd2Q0bjODwn+pb5Xfm8UFEaIUKaNMgA4ET3Aa0gidnJzrPPoG0noyc/O0jFP6P4D6N1kM1Fg3kIcsoxTJ6MxVHA0ORTIOjvVdmK8elUnPTyBrsyjzDMMQ9+V+XNhpv2q2lTB1QdZOKRJErJPAwgc+90S1w1bJSFn2Z9Yk4ahwh+bh58oatBnVM08Ggr+cslNWUigzRoA9ySrFALD/Qt/FmS9wWZm+kYwQJhOSDT0q7bxIiei5g0hFix8GQcnJFq8i1EEy9aWE8gYmZB1ELSbpR0i/vxB2BIoTkw9/oo5TFR6Mkxu6ugjX5boualMBuBOIVQ5LRRFCPMzzWIx/UaJRKQ3cWXUWkQ5/px2wSRxxEtKa5NUxnu502hlwiHWCnBRgJgL6M7miaymV1TtfX80Y6DeHhxkTiiS5C8jt9a8AcgkkQGPWMq2KPDLCsfdW0HhKZV7PDMMzBIDQaW83Sen4LfJndO7M7Jf0m3miXSA9EuHu4ccK+ONg8MQjVCmjMhAhnskUlY9Ukig0loQqMNTYXwL631Dutkl46AYO4NxlfK44QrUbUcjaxlBZWZZilYJa+grneettk0CjtS4sa8THvdGdBXzg6apTX179EV6Z5dHlFYSTqQdi2GiP2OVxNUrGiVNUUH4QJGnUbS1St8V4EUD0MASYoNnEZhroHftrPU9tz+UkZ6F6EaDUmG2uAGtWQV1EblyhzJAGV65k+lpkw98RLrk20V8YRONtYD73uIii7umunS30I0WrcNSapUlkATjXx1SyrkDC6qhwr8JNVuOrhiZlso4TB7mZJ//q4hH2j0lXGXmIVLRwyXuhHiFbjSyY6XiahcEDL2DyIBz3jM8yh5XjLkxLaIKR+iKqHI5wuAQ8T8vGOAZ7pTPrScyOsXBlkHoSeDnOJFxFCrPFoclZDxvg9xRvwcBAmqcOkHLYiqIasEa1mR6pHYg/0jbwhJSkI6sllDilsxoOA2dE4+4eR1AEIIdZY5wX3mytUUCkyDrYVeEGvJSfVFbj1skXqmKABr5vHNFlsioOo6WzWMIxN0dw8+OSSahcp/NBiAeER5XgIudWYhCqTiqDxsdhipQoZBxUKrRCrWGQW4KXUgQvFb8l4Muy40Js7c0cn+tnAVhVOYGOUomoD8zULfSFUVOMgJB9/MolYQ2KeBmOFhXi3I2lkYb2gOLDFrNc1UuB5p+MFbIXNprZ41xpwstPKe7Hx3CZu0a8T20d3nSjO9XI6GCFYDcxQ5S4rYl8PjqNxsU2U5kTBM9qj1uHwVZefBVOHoGOaevOumk1k2VTrpLlx1FYCEnOKvSzKoWoGsQ+LcMgi+LryEAPxEoTkw+/0uzfwmiQB0MvgWIFLsVlk6qmvVNFPAycnY6JCAQ8cy/Q72H1j0HKZdWSniIa0TwpBzouotmoasbTubRsBYeZ9eHmfv71prEFTSsZHx7pggsPW3ugoxET9apbrcmTQJCzT662UIXy89u/xW0S01MSIFes894gtN9r1g3AAwn2r8/5TfYuNbzVooGRAnTj8eO2AAktMxFNl9G8iVY8+t7qy1Rl+uUiLqgWhgrUeScQxrWHu0atWwuHmBPVL59qS1nnfthpjELjbGo4zSmVT8YL2RTKPeNiWXoNr5N4o1n3lo41W46ikL/QoN1kh5WLGw17vLhLurke5x2AISzEI4ePFv6x2PkRWY+QuOXRbVNQzYJMlJndcSGoSL4UNXb7ihu1RjpPt9JNbd0Hf7LbPBLuYQoomkUMRHUffBcuDLZko/Up9SC3RB3B//nvNPO98jGKN0dw3VB/MN80qdv44MY1PmabU4cr9ukIKanTnjG39wdFJqXn3qwV9vbPqBAucil+EbwWkwC0C/y7zNVdVuRPoBON53gdL94CDa12IPNYYCR8nxkXdCzMkU6VtxqhBIXQMCDVCi2htEZPyC6VGagGb07/6ZTbSbKJ/rwa2L+WSGt8EVktCLaqAS4N7hwbYi/B86d4aB/q0s+nD35S2R5nXkMAaLoQOVgWFFG632zGEGGN4dRC0DLjb7SlI6UazlDou/bBe0s86VVDweazlYhodM2BjW0vxX2K3G5W1ylBq9AJCc2lJcE/54mlkMsioVoP6LJcrkkxRRUR23WxXxsCZJCaYR/RnlDr2WqS4Uyqf7TSaLWNKX7iLwkLBOmDvV1nOsVDB/qFo3rhEmaWtcPdIlYax9AMQuvcWX4KMWhZZfRwH/jucKzY0QFTvPjdVcM8LqrjXSa5G/RqaOFOImLSyvo7zEqS8cagf1faaWDuR1IoroxoGRQsOmpWSxe8xpgDTaqsqOqNDGfoBCLUX8/vkx78+fZkhayDwGSsGEa3GMBqVG3T0/YljJNSQ6xMBUCpmCKsSDApFYpjt6SeNNO8B3tabG3qLSknOaJuBS+aqYG8IqUfCI0UuIFgfMLDKSNn+CMQq0Z7NI+dedNj3sguxm6G6mtCga0xiOI4CzMP4NLo+MB6WJltezSccNk9X7BoUNW12dgFnLfPZ8axirniYFTCZ6nO/NbpFVK2JiJDK7vBaJo7w8ReLiE15rLRhPX3WeTtsXQPEywKAZoCGWcQ24kfML9hgBUkI+lEUYHab+rZhbG/hlODs9PY2n3hE7To4seAMAL8U+G9HejgpsdB1wwq389LQGZoehMR6uISlytWuuX86/8e1zocPhqmGQ+gNOkStgBjxVt8CE2ttiIQpzia0ChkxgQJraCp25s2lIf7NivUNJBX7TUx0zHkep6MweRiNncM4GYpemcG5HCFRnkV42kp0f35/rYuXZ6iuPjBOOLMcrkIpZYFfZx1vlHPUQlPNBRflcr1sNE5Ah2Vpe4xTmeF98TDxaNbD0OnENqCzLAStwBGEch0HIVGedgceH4dLaz2fMUN1NUQGYpQBK88jCdp2ZnJSsgpqFPV8aJoBCB7qllJzN7+hr69IIK+7CZ5gLIj5eJWaSDx2yo0S9kbL4MtkSCibbNRcbgxC5tVqXIU+XkIOdrmIGaqVqw0jN+rRzOtO6JxjrqWwBNfzNq/Uy9t30Atd0B/k0+nNE32HZ4QhMradDCFi/m88P4F5mZqENQHw2UaDl+jzafb31152ID27h2CtfdIR3itjDYrXzmGYHS+Ev/JWBDAQFHRrhWM5Bvdl5oQ3p2Muf70Mni/1q0GlqHgY/Wtle3W5O8EQEzoEzDxYH3N0gH1+6flSl2fPXuCw8b542FWpl2eoJNn30UrxCFyEdNFggTGkiXwplUM+hug2ZrWxOX09v3Kmb+Bdo8C9sOaiN1rggzbVkVHm+zgHw5ZBhP3R1OgAhKSLRnnxTHu1//L5+fl+prORW42BADkwiF4pRrdWN0FEIVS3eeKBSRLfmgRTcQKREjanb7TA7PPYvs7jfsFAQrpJAQlDfe21mA48Dgsv5mmQiZnV86cvF1+saUrvvvfRaty6oFJ5kjAIwJtC44AZezeWtci4tQRPmvJVGyQjnZWMzQd66ai8p2N3usHnafE7IyZwFwPT7gxClXdFKzx1VWHJMXK4FxE+fvzs8fkqsRYfdpHFrMaADFVSUgtWraYUhPpUQ6+zjAgOwgzEiCzyRrP5uc1Z2TDyEEtsrWyXSh0TxO8Mn8Cd8btdG7S8rMlVEKKqjDNMxslR9zMJ7tdDHmCsLXURkrWY4cBYoxciRU9Uay98AFFAZ51PymoiDAZLwntjQTSbJw/O9rZ3zzBc2j1qH4oyVkN0aDC0LsBAU6qGismeikh6jJ7+u8BDOMuBQPg4xth/7gbFsQxVFBc5FfD5NTemBqJ7zWzXtaucK1zXJozTZny68sKs0TmGu7xsVtGgpDThWGNigS1z1QwBIYS+Y+Y2ByAUdL70vPvh4eL3B91PbasRJTfoMhgvg110F3mvBbFwUm/I3Tc619iEcH5jr3V2gjA7MwlFhglCP4uXijtHUMWiChAbors9HsRLEb5aaltCknk8/1hZjalUYTXag4KnnHpj0iRKE3ijWhCSTB0uU0MllJ4qnWze2dCbO+WVO42po71GOvILmEIKAXhD1ooWswjMsW2HV1FBysewE1ciXDXBLW1/eD6Pxn81xtOeWMPAzlCrt4KQBOcKIg0HQh4/1MpPuOClpzCftgJWopXnC28kogm9tEo0laoQHPrMj3glCVchU4kaOMYuhF0upPNtuXy69IK79t+b3d3xarhaIIUM9zo6R6VhQS2mNFINwRODUIPvSgorcVzeKekPGh0ZgF0GTllLYH0jNLochEgFu4wq4ZiG8BqExHoRITxYesHHk3JvP7a700MlYVTo8Axf15PE1WW8ZZdkSKFW5jW0ZC4NAb1xZ11HK9HUT251XFyJ4nQ8MBHg09i0jRqri0WGVrJoa8OveDUCQmK9FMxcXHrOvfF9ngPo0mf6EeOddTRUZHQ6wWXOtVUjxneujBzwNVD02IkwtZlizChvgZXI3zrR9zoltCIEShYEJUElnp+gwgstW+iu36Tv5HKExELruDq/dE7OwRzuL8V8Vk4iQ8Wd0WS0ZE6Hizyn79T5rXExEAZ3u9RcWN/bnmph/r6x16tGPaHGIi2Dzg/42R7j9VV7bCVzHUKAZ5n35jF3+urh918snffv/p2+jrW+JFeI6JN0kmCY3cahWa5oWsj47JAFXRjCElrE5nudHCx4tJ6FffqWonUTMKxYx+xjWQWX1qE3KrdfiTDz8ovId8usHQgOZuL7wWrcSXfWCGM4L0vcf991fT40K15RNB3ivJDSyV5rAQHqzc1256jqYMhbQaezW9/gahQndOP8BO7j3gDjlQhhFP45Hviv7j+79+Kl293Qm6Fq22SKxT3iiwJgnScM5dn8yhauYKWmGrtHW50J2ayAPMLgVom5girqqEA03QxRqb8RQnLQ9Ugzz5fm/7i/tvpqvzsgB8QaEibluZovR+mydOp442RhfXcPlExDLP/VdrexsRYipWyKkFhM74MFLFLqu2EluCnAaxGS83ZmKvNwcfGx4OiP8QwVhAddf4pBeMGCTFjDeM+tBdifkJ4+4x0Ipb2vwUpgtNQVOjElCJ1urwsFtQs4owHJyIN6wyeNsAt1fr7j1byMDcfPunMfcwz0igiUhG5NYjwlr+snx7s7J+DK/ACh73bP2ui8kKR4EFR0sWBDMXb0KSNUmCaBEDjYwbUWN/6f6o+iugaawQIPymWeeTN5PHEXV3owjAZw8gj0DZ8Dw4uMPNzgoS8Ju+1NFLPdmI4qdqvjbwXh6tJit/6tvYjv+khviQ4RXrV3eS5CpjmuW8ESrut7OFSN/IZ+Ur6z1Wi3WzHfBu0pidAX3dqkyG6DgXGFGi3cwFkbHeHaF92iIln9c4/1R6uBICSRpUlFUS/PR0lsQcwvSBhTJX3ToG07IZwC/I7KA/uoo0h4iFEfxgQAjoIwBurgC7NnZ8dq8HSFElSjS+Z5mzO9xXmBxdCZtPBlORQrIzrTJCxcu1ypYMTl2ERJ+YWCPxGAI0jpF13LmHnIPbhMV9+A1ZgxoiwNfKyKzF8ykQXbsKOLuRzGrVLpDnKQT/y1wcfDr/JSG627coBTFaKIK6h4NXW8tMz4CMnDLg8P5qNscRci1jVE8wFvv6/UbV5DS83caswulJrbzDDyZ1gk5ObOVkFfVpmlYcMMRu9ULWbQrQWEYQUjLjKx+XTDI1ztjMO1+UVhN/ZjBTiRocJENdc3AuDUA/BB178ET+3s6PiBzuehSczD4kSB2DZO/MVUHBZQiwXFKqgUo+lKTc4okxHRkRCSyDMl5tK9F1xitXvzj2NOHVgNlsVmP7BxXEkYENOjt938fIGbfG7tIVjCDl/T8Zll1ZhSCLDTV9aUerFqMZ5aNu0hW9YmjVB4cNb+/OKSSDE9hIjxVUz/iGp4QsJFSuEFNIu+3pg9Bg5+eXy2sLHHcztgLl1ezpVTJGObwqhjAiPjB9hHXJygGh0ZIVl7/vzh0tKiGJGZx/MPY5xFEhkq0Y2fSN95ANEVuKG4WOVmOZ8SCw0lO7ltB7FoGDyyUEQi2DqTxXKvPTmAoyGEwXj+9AANPzirf51/xkX0udmtqoLVaESOuITLyN3BmgT2NW914kEJQyWr7mPDmquYOA8Kg2C+zqXJ1QtVJ+CNjo2wS/tLYjAS959iXOxWw7OzD/h6vwjxWH/QTk8ksVUbvuiLldnUHIbPmAsoRK7QxNfYGRfg06UXL0HK1jLk1UF8O481OL/SmHXaQJYa2/pGp70NO/m4SK5YREmiDy4J39TlE7rrk2TfTRCeY/vUy7++PCfkFXx8vyfWOGLi4Ui4BODCjJFeOQPPNDofLbqKYuKsWGBa0OEY+qaezCd0TxriOPBWydq9ecDm/bnNPuvHGEQeawgX7qgE0RIuezibzUXLlS3zGqXP81adtI5cZKIsk+HN7e8c4fnDpUUMn9a6WfCDlx3b/36UoeLZC7GYnMgDUBhkmD1mVWCXUxDVJN7uZFvEqvCyTN2coBYdHyFx7/EK+GqXcQ/nv+/GVuQjjDX44XFSYanEc8esYBUps0iReYqjeTUeW3HdaYtmFDETceKPIRwLIcSHPZ0pmYeL984PYpuiajj2cM+e6TvowWHLmhLUPFJxiYOZftGAAa8MHDfwAWynronG38liHA8hOKnxtOL+/D0tvvd9EWsIfZPfTnFfjqFHXuWRRy0QyWPqKC5Lwwdcj9UnIRtigsjbQkgszjLBNrAcXv9+YTWQH1lDaqdGsTqI0UQBYytsMSmgCSyC9waeXAVD+jewVs64CEnm5f6BSEgdLF1Mh5OeDBUnScaONeJynzYU+QnGswEY7JdrN07fTxohxk6chbyz+P0B+z/V9+R0u0TIZ4hg0EA0v1LpPHakhtkAXPkDgHvXPzLhLSMUGf7VXg6+H8P6u3aGCokH9QZ3Sh2VRnNjVJ+PXxOFHNyZMSdZvTmE2IViLs0/79n2Y0yltjNUSEaBN+gzrR0aSZKEc+1sbBsu+KE9fh37DSIkqw/vLf61d9Pai36rIUV92mJKvmmZnSIhwLX5XFIy1Cy0d4GQuEtLvWo083D+RcxyCKsh4KAvWvQzbq1T72SWaOnLkLE61t4KQmI9Q4Tdwbc//8J6FRuYovOW65qiYC7XmAKj6oImVamsmOEkcr9vBiGxXsab3/bnMcOxFtc9GGtwQFQGO6jEZxRiW6USOibx1Te38mhTDPkAAA8qSURBVOqNERKF237hox7Mf8Grceex/LjIUOFT8xKqeFZFIhmZBandKfRm7MSkEALjDtYOONdWlxZFuTHzT69i+6NqeLstTTBU5U1U1IFwUbvEWes+ZPAmVmQSCMnBn3ktylzkSapViIX+0lGoOES7GSok/hDEumlpITJUFQuzXqBcLpfMyXwJbvHU73eKUHSDW4vz++Rg/+mPEPcjwJhv/nGpk6FCkhJ1Pnh5zmKwmUeA3XXFk0k5Oa4gTwYhYrReoO3PLLXZt/+XmGHsq4Yzl1RkcAHKxUHPQhMAc4CsDLSyssJB5saEOCmEa/v3Fp8h155FuA4OzFi9vxNrCMKsvWxZKa0z0fICQuBg+Q8/fP31D/dXkFJjQ5wUQqI9E7MX2oxDMXwea9voWo0kn+QbaJl62J1peQGhLK/8JxYDShs//AuCLJf5siFS+2myuYRIY+VQfK9yFyaGEKR07cK2h/FNohqewycM8jmmQc2/tCUPOLjyNV8ZUteb//v+/ZXpSsXhZXEq5ZykRGng2ByZlKRBYMuDnuE7aYREeW71bVm99+e4YeRWI8kTpLzLJLy8FSEnl79q6qVPP/71ZyV94Zv79818/km5HsiyX0+5cj1gtv+EwWeQhyCsBle09k0QIcQVPArqfMw8m39+EO9piDJUuIgLnwNFbDbYCOAgfKSXfoff+UzX/+H3//hbkFPniV2oVAuO5j+xw6pfCJ6EBUrD0PWfvC2E5OmPaz92BFN5iKWbeONtbL4GlUPXvHRKPSC8v6F/8gH/TUn//FtE6KTC0PSfhOVCCP+qrwsFp/aEsSc1HxDmorbbN40QbH9XuTxc5Hp1LTbpplsNh6F0RQEGES7on3zIf1LS/+Pbb/90Z/aJXZ027RVgXTVcsavASDuFCFOV6hO5XfESSigOdcIIY5NuMMrAv9Yf48NT9FBd54cl5RXgYfNj/MVHyMNv/xCGqVRo+07FZnYQVpyg7rOwUk/TYiV0fD4VOrphffdt0gg79OP8kkB2sEbO47nG7/Tja+dqAsKVR7r+3YfIdRiHgPAf75RlOWA0kKkjU6o6dp3Wi2rddljR9x2Zz7xKBknGJ2DFhvebAvhqqT19cZWsPvtL3DCKDNW1CH8o6aVPPvsMADb/9u03//7Ke81C4jDPrHmORO1lc9kvhAH8seG9F5Y9V3PLyw68ej16502gW1XI2tIXHY2TOcgoB/GIMcpQXcFINIffPBAPB4Jh+K/f/uHff/s6VfbWCjVNCSAWYV5Qc4qF0LVrjld1yxXTdmvloOxVvRrTetKSbwKh9fxxt9M/oh6I8QzVYITIxC918TzA0j98+823f/iT5wfe6+WyZnuaI8nLKdurFELNp/JyVVn2Viom87yUF2qqWgjfNELQMl887990L277P24uXPnYJuThyv9rCoQb//ebbzb/9C9rhYLnLvua4xIHXPcQMIHRMMuhVjVXln1/OTW9nFp+veykloM3jxCCqL4k8f7i0svYx24P1eU8/P3nAuG//es33/z+T5o27daZXXhSr3t1iTqapwUVW3Y9re4XVNtloecVylrd9rzepZfeEMKeFg2CpY3vrdXnsYjx6rnhHOH9H3g7zsnf/vWbb++D981YDp/uwSiTcwn4i09hS7JyOceYDO8g0GI5hpPges3Fm0LY2/J+vnTPQ/cmbhmj+RqDKRcxEQhZeP9+qHlVWvZC1dfKdkWtL/vsCVjGgulpbl7z3DIw0y2/BZ9mMK0tCs168H18K1iNS9ehgugJmQiRBbLwm/uz3kpQYf6yxnwS2gU1tFzV1mqa774uw0hcqdQ1eDPQyX0bALV7UWkDFGqctZ0M1UCEERMFC39rlkES3deab68uVwo10KqyvJz3yu7y8pOyq7hlDd4MrJC/DYAvlkTmLQNxxnk8Yvzo0rnhOS6mYPVP/vYNInytlYuVFUVbNqumnSk4RFNC1Vw1a+7rWs32V7Sq5tTeFQ+tZz21m4dxw9iXoWoTNoEnBBP/DWwhBMArrrtcCd2Uo9hPat6fCoXU62UQ2ECFIfikCo6No2nu4BjqDcM7X9UexyejQlC8FI8YB84NF1zkNvFn4N/9+3kIDgOH1YuU1uGlWHTkhOwkZfhTdxzY4Rdp3Qmcd8HDzP4XsTnhvHDz2I27O33zNfoR3ue0siKXKZJIKuOSGzxNQxNiq8Sf9XrJwyjfMELQLv8c97ofzj9TiNXj0X2nfz1wgUbMJmKWLY/pxHIh8APfoQmMdOvdGWTh9ZXxN46QrMXctZciZrQex6s5l8UaScxlrIh0aWp52s1oIZMpjE+nAjZelqgsG8H1aye+eYR81SlBT+efiUjx/Fn8CzzW6F/FIJ71TlLwympeUAePrK4t+y76bGXwz4JybBL7JR7SW0DYoYMlrmWsDDl42bPjI/0s6qGK6YpcF2KOhiaDgMkNU4qznPe9YHllGd6Ebm3ZuS6afosAzxeXzpXH5sErkvmxbxfvvL1wbYBQECJUy4CwWlYcrwwItTKirHKE16TC3xI64NvqIvYznv9zZDvWnj8/75uvcREiZyTmtH2NseXAX/YK9WVE6JWX66a37MvXr2z2lhAq+/uLop8xks+nB8rTWG8jWo1d48JYygmEyVx5GSyeTJ2AJesJuS7Xc/WkHNQxaroG4NuT0pdLXLu0kzdPycOn52Z8bhFmqC5fA9qu56ToBkhJEN+ozuoH15ZP3xpCsh/Xn0+1h//n6UOl495guIxWI3vZ0sw0ceERpDBAOxnEvwuE5CBW+T5YW1v9q6X0JnNEhmroYm9yuHXx3yJC8ioWV+yTA5M875vh/5He7rydIA19eRnl+u/E6YMPLm4zX6624/zz/bXz530tje9fm6G6EUI3tEPhcHiV9rsYKXXZ7N92Ff26+ckAiNofn3UqqOdrA+5ZJ0M1ufaT9qGDmqryRVWJy/Bd2Hdqq6ZWRkH4nf6bQZut6yThw9/oE37wVHRgpWybBVliFlEY9V2fsn4uuuYoYvpBUxT/+mhQG2qmUIif68NONXyyCHlds0JVjRRUWcEVZdpM9AoV13UVosF/hTf4ei4vhJq43YLtRClURPueVagUhBR+VCoNENKBZGlmPYgn4TBDNcGnpMTPZVOmEBtnypEg6sciYa1WU1mtoGCbslmrwSYfG3srYntIUqwCYs0nKIco33zqK/mN/t2QAJEUWY5DRKsxOYjto2bMgs3kAmDjT6f3KV+ImWhqUdOKNLSAq/g8cAbbqgaugJB0NYfaGklJqmPLWJg3YRybPj74lnxQKn00LDyUXHHSDn1UwlhjQqLaPqgHmobiUlsOTvAATvJHwYHM4nKkaoHEEcI2fNodqaAo19N84VxggmPgZdYN4PDvSs1hhZTzsEiLPRlknqGaDMAuDwuFUEb9IuRTyCryxVlexjW4+3iosaKnBKhe6ypfRRAQMlWsclkfVUixfbbeu+WausY4CJE0UKPE55wQrwTX5WYM0fbxEOQKtmN3WgehIhCGtA4sKP16eHyWryYuWKfeHqpJIQRDEQAPigSvW5wSpDQM+bNQEaGrgioC9Da88yuhmSEdhBR4yCdi4735NGoyuJ4Ur+DLlK+S3Q9xUg+5jY6nVTXFqlIVlxVjBaWiRvbQxuWCNCtCCEwOPVuFkVpRA24r4lLqU5BcF2faf1L6bAh0JpaMYPRTyvjCrn49CIfJUI2JsIZSx8WOy59YLxcUUNJAqxAKhKBMKMgs7LSKFLeDUkkJhOAreGWDySqooF+XSh8PgdAqJgBiuRigj+g5LA3xLD6hpeMX9MzXuClCuINFOcAn3JFMWJeDQrQ5ZIFr2lT1MlWc/GH5suNqsNdkjmuGaBlsnCxp+cgFz8ZjZFBIhwCIU9meKED8DjMqoU0tBPEvdDNUE0B4yTXI+Fy4Zab2+3BcNjOyWhj0q6b+6VAIQV7aosIksWa3WHq/Q5fUNSaIEKxbvRLWufLpvTS1GFYCdPAExR3OIYWUk13XTFw8kop2RQ3X1I/TBKzGgLPGr9YLWK3G7P6mQxBL3O5f2I703ZBCyimsBQquhcXdvoxD+6WFZ6huBHHweTNa90RWHIamZQZuj9NnvxnaYwNCZACMiztYfufCcb/Tj240G6MLyi1UOgGSVqsNvH6rXNOIWwwG7RufFFn4+SHDRQStqt8bqIkM1Y0RekWMC4oR6zSVDUD4PrFQ59jqYPg3QKiifqngIxIJmh613BNtg9VYGd9qtI9SqTl+UUoHVyEkAqEVxvMZg4LaUcnH04a4RFuGrwXS7+LcKEPVPojmcp0dufgcoaLxRxXwRb0t1/Q8TyDMeKKr0jXdEbNTl5H1mi8Yxdest2SJ1vuP+3FzYexYI36cjJyNXHyO0K7hrWW4mEyoggej1lyO0Kyh/x2C+6KOlp26CmIZDobaRnEoLV6UnxtYjfhhwLGw4wh5BMW4x110CyxhWwIhRhgFldkV7BGcDETiuUIFBAMBRhmqsYLi+FEC2h59fQhDDAQDMMZdhHXDJvF0zoTIVvlC+kQLgyCw3Xib2HciQzVymjF+dBHgDUBYAR0HaGIILeF8tMPISVFF5b4N+BlUZYFtV+MTxD67oodqKIQVtZsR7UOoJDHe8EkMocqdj4ki1Com476NyyiVw4taTFTDR5XUzs8LjHUljiMMea5G8ND2bVzROsZDvtq2046yJkJuOcsXn2WgTd1BgzGKNUZzcDpHZ9QHe+DFrAWEwa7iU3winxp63ETExiHlT7Xpc5RvSJ6MT6qREwm1WuDxWD99XEKrMRoX27/1IdYG9V8rdBFaMBjAzUFdStFagGnoInRVKsLdiZJVxeRXDhdVUtigY49hNdo/LTgBkiN44jm4SodZh3i3UHRBXv1CATStouB2F5dpJm6AjS2TBcjr/SFf3BWEaqBbFVXDE8PPnL36hEJQFIZ+o8df4zsn5NH0USgEw7lYOuEkMlS54ReYGOacSpn6ZsGJksRvmrwat0MUnyw3kEaMNYY6qVm8PN6dPNlgnnyWuLyaN1qGasizelr/U3XeIIV2UTUutUP8wVNn+aEd8bd22aOQFvr2wEHYJp6hSiaHUjdv66InTB8PbzXe9aWOSx8MnaF611c6Pl3WefvfB+GwdY13fZk3IZGhum45iXd9lTeg96Nq+H9jHopY4zpBfdfXeEP64JOF/NXq5v8DKISR7t0Mejw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195736" y="386104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 </a:t>
            </a:r>
            <a:r>
              <a:rPr lang="it-IT" sz="2000" b="1" dirty="0">
                <a:solidFill>
                  <a:srgbClr val="FF388C"/>
                </a:solidFill>
              </a:rPr>
              <a:t>Laser CO2 Best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è utilizzato per il trattamento delle </a:t>
            </a:r>
            <a:r>
              <a:rPr lang="it-IT" sz="2000" b="1" dirty="0">
                <a:solidFill>
                  <a:srgbClr val="FF388C"/>
                </a:solidFill>
              </a:rPr>
              <a:t>lesioni del basso tratto genitale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it-IT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95736" y="5169966"/>
            <a:ext cx="660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Massima </a:t>
            </a:r>
            <a:r>
              <a:rPr lang="it-IT" b="1" dirty="0">
                <a:solidFill>
                  <a:srgbClr val="FF388C"/>
                </a:solidFill>
              </a:rPr>
              <a:t>riduzione di invasività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durata degli interventi, danni ai tessuti circostanti la lesione e  più </a:t>
            </a:r>
            <a:r>
              <a:rPr lang="it-IT" b="1" dirty="0">
                <a:solidFill>
                  <a:srgbClr val="FF388C"/>
                </a:solidFill>
              </a:rPr>
              <a:t>rapida guarigione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 una minore incidenza di possibili complicanze. </a:t>
            </a:r>
          </a:p>
        </p:txBody>
      </p:sp>
      <p:pic>
        <p:nvPicPr>
          <p:cNvPr id="5128" name="Picture 8" descr="Risultati immagini per mona lisa tou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56" y="2756865"/>
            <a:ext cx="2221718" cy="427253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1717574" y="260648"/>
            <a:ext cx="8327034" cy="2088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4" name="Gruppo 9"/>
          <p:cNvGrpSpPr/>
          <p:nvPr/>
        </p:nvGrpSpPr>
        <p:grpSpPr>
          <a:xfrm>
            <a:off x="307975" y="7937"/>
            <a:ext cx="1409599" cy="1753561"/>
            <a:chOff x="307975" y="7937"/>
            <a:chExt cx="1409599" cy="1753561"/>
          </a:xfrm>
        </p:grpSpPr>
        <p:sp>
          <p:nvSpPr>
            <p:cNvPr id="7" name="Rettangolo 6"/>
            <p:cNvSpPr/>
            <p:nvPr/>
          </p:nvSpPr>
          <p:spPr>
            <a:xfrm>
              <a:off x="307975" y="7937"/>
              <a:ext cx="1386518" cy="17535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3306"/>
              <a:ext cx="1394046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ttangolo 13"/>
          <p:cNvSpPr/>
          <p:nvPr/>
        </p:nvSpPr>
        <p:spPr>
          <a:xfrm>
            <a:off x="1979712" y="755295"/>
            <a:ext cx="5880199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700" b="1" dirty="0" smtClean="0">
                <a:ln/>
                <a:solidFill>
                  <a:srgbClr val="FF3399"/>
                </a:solidFill>
              </a:rPr>
              <a:t>ULTIMI </a:t>
            </a:r>
            <a:r>
              <a:rPr lang="it-IT" sz="2700" b="1" dirty="0" err="1" smtClean="0">
                <a:ln/>
                <a:solidFill>
                  <a:srgbClr val="FF3399"/>
                </a:solidFill>
              </a:rPr>
              <a:t>PASSI…</a:t>
            </a:r>
            <a:r>
              <a:rPr lang="it-IT" sz="2700" b="1" dirty="0" smtClean="0">
                <a:ln/>
                <a:solidFill>
                  <a:srgbClr val="FF3399"/>
                </a:solidFill>
              </a:rPr>
              <a:t> per l’acquisto di</a:t>
            </a:r>
          </a:p>
          <a:p>
            <a:pPr>
              <a:lnSpc>
                <a:spcPct val="80000"/>
              </a:lnSpc>
            </a:pPr>
            <a:r>
              <a:rPr lang="it-IT" sz="2700" b="1" dirty="0" smtClean="0">
                <a:ln/>
                <a:solidFill>
                  <a:srgbClr val="FF3399"/>
                </a:solidFill>
              </a:rPr>
              <a:t>un apparecchio laser per il trattamento </a:t>
            </a:r>
          </a:p>
          <a:p>
            <a:pPr>
              <a:lnSpc>
                <a:spcPct val="80000"/>
              </a:lnSpc>
            </a:pPr>
            <a:r>
              <a:rPr lang="it-IT" sz="2700" b="1" dirty="0">
                <a:ln/>
                <a:solidFill>
                  <a:srgbClr val="FF3399"/>
                </a:solidFill>
              </a:rPr>
              <a:t>d</a:t>
            </a:r>
            <a:r>
              <a:rPr lang="it-IT" sz="2700" b="1" dirty="0" smtClean="0">
                <a:ln/>
                <a:solidFill>
                  <a:srgbClr val="FF3399"/>
                </a:solidFill>
              </a:rPr>
              <a:t>elle patologie del basso tratto genitale</a:t>
            </a:r>
            <a:endParaRPr lang="it-IT" sz="2700" b="1" dirty="0">
              <a:ln/>
              <a:solidFill>
                <a:srgbClr val="FF3399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09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1628800"/>
            <a:ext cx="9289032" cy="30182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1DFC682-DCBF-42D5-8048-BD57B547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200" b="1" dirty="0" smtClean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In-formazione, </a:t>
            </a:r>
            <a:r>
              <a:rPr lang="it-IT" sz="3200" b="1" dirty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promozione </a:t>
            </a:r>
            <a:r>
              <a:rPr lang="it-IT" sz="3200" b="1" dirty="0" smtClean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della salute</a:t>
            </a:r>
            <a:endParaRPr lang="it-IT" sz="3200" b="1" dirty="0">
              <a:solidFill>
                <a:srgbClr val="FF339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191683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Nuova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campagna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informazione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sulla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salute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della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donna e di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sensibilizzazione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collaborazione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la FIGO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0" b="100000" l="4364" r="98909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9"/>
            <a:ext cx="324626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ttore 1 6"/>
          <p:cNvCxnSpPr/>
          <p:nvPr/>
        </p:nvCxnSpPr>
        <p:spPr>
          <a:xfrm flipH="1">
            <a:off x="7453337" y="908720"/>
            <a:ext cx="9143999" cy="0"/>
          </a:xfrm>
          <a:prstGeom prst="line">
            <a:avLst/>
          </a:prstGeom>
          <a:ln w="50800">
            <a:solidFill>
              <a:srgbClr val="FF339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217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1628800"/>
            <a:ext cx="9289032" cy="30182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1DFC682-DCBF-42D5-8048-BD57B547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200" b="1" dirty="0" smtClean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In-formazione, </a:t>
            </a:r>
            <a:r>
              <a:rPr lang="it-IT" sz="3200" b="1" dirty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promozione </a:t>
            </a:r>
            <a:r>
              <a:rPr lang="it-IT" sz="3200" b="1" dirty="0" smtClean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della salute</a:t>
            </a:r>
            <a:endParaRPr lang="it-IT" sz="3200" b="1" dirty="0">
              <a:solidFill>
                <a:srgbClr val="FF339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191683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Nuova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campagna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informazione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sulla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salute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della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donna e di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sensibilizzazione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collaborazione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la FIGO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3390091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Corso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per le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Emergenze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Intrapartali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regime con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quattro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edizioni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all’anno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H="1">
            <a:off x="7453337" y="908720"/>
            <a:ext cx="9143999" cy="0"/>
          </a:xfrm>
          <a:prstGeom prst="line">
            <a:avLst/>
          </a:prstGeom>
          <a:ln w="50800">
            <a:solidFill>
              <a:srgbClr val="FF339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I:\Simulazione\SIMULAZIONE Book fotografico LANZO\IMG_09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4667" b="100000" l="0" r="100000">
                        <a14:foregroundMark x1="66003" y1="96444" x2="87396" y2="74667"/>
                        <a14:backgroundMark x1="44113" y1="40000" x2="44113" y2="40000"/>
                        <a14:backgroundMark x1="31509" y1="60444" x2="31509" y2="60444"/>
                        <a14:backgroundMark x1="51078" y1="67556" x2="51078" y2="67556"/>
                        <a14:backgroundMark x1="48259" y1="66889" x2="48259" y2="66889"/>
                        <a14:backgroundMark x1="51741" y1="60444" x2="51741" y2="60444"/>
                        <a14:backgroundMark x1="47098" y1="73333" x2="47098" y2="73333"/>
                        <a14:backgroundMark x1="7960" y1="85778" x2="7960" y2="85778"/>
                        <a14:backgroundMark x1="60862" y1="91111" x2="60862" y2="91111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3054"/>
          <a:stretch/>
        </p:blipFill>
        <p:spPr bwMode="auto">
          <a:xfrm>
            <a:off x="-396552" y="4320474"/>
            <a:ext cx="3168352" cy="242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81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1628800"/>
            <a:ext cx="9289032" cy="3888432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7353" b="88725" l="6000" r="10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8349"/>
            <a:ext cx="3217540" cy="218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D374672-7258-4322-A16F-62528F91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200" b="1" dirty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3200" b="1" dirty="0" smtClean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icerca</a:t>
            </a:r>
            <a:endParaRPr lang="it-IT" sz="3200" b="1" dirty="0">
              <a:solidFill>
                <a:srgbClr val="FF339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2379652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Proseguimento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delle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Ricerche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sull’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obesità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gravidanza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 sui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diritti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salute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delle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donne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3750131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Nuova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Ricerca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Cultura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Salute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collaborazione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la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Fondazione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Fitzcarraldo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H="1">
            <a:off x="1979712" y="908720"/>
            <a:ext cx="9143999" cy="0"/>
          </a:xfrm>
          <a:prstGeom prst="line">
            <a:avLst/>
          </a:prstGeom>
          <a:ln w="50800">
            <a:solidFill>
              <a:srgbClr val="FF339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51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1628800"/>
            <a:ext cx="9289032" cy="301821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6216" b="92139" l="3784" r="89794">
                        <a14:foregroundMark x1="23050" y1="68007" x2="31307" y2="33821"/>
                        <a14:foregroundMark x1="16514" y1="49360" x2="26491" y2="82450"/>
                        <a14:foregroundMark x1="13073" y1="47532" x2="21330" y2="41682"/>
                        <a14:foregroundMark x1="14450" y1="47898" x2="27638" y2="88483"/>
                        <a14:foregroundMark x1="45528" y1="92139" x2="45528" y2="92139"/>
                        <a14:foregroundMark x1="47592" y1="17550" x2="47592" y2="1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8401"/>
          <a:stretch/>
        </p:blipFill>
        <p:spPr bwMode="auto">
          <a:xfrm>
            <a:off x="3613602" y="3429000"/>
            <a:ext cx="5941972" cy="341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1DFC682-DCBF-42D5-8048-BD57B547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 smtClean="0">
                <a:solidFill>
                  <a:srgbClr val="FF3399"/>
                </a:solidFill>
                <a:latin typeface="+mn-lt"/>
                <a:ea typeface="+mn-ea"/>
                <a:cs typeface="+mn-cs"/>
              </a:rPr>
              <a:t>Una Fondazione a porte aperte…</a:t>
            </a:r>
            <a:endParaRPr lang="it-IT" sz="3200" b="1" dirty="0">
              <a:solidFill>
                <a:srgbClr val="FF3399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6300192" y="908720"/>
            <a:ext cx="9143999" cy="0"/>
          </a:xfrm>
          <a:prstGeom prst="line">
            <a:avLst/>
          </a:prstGeom>
          <a:ln w="50800">
            <a:solidFill>
              <a:srgbClr val="FF339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95536" y="24354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</a:t>
            </a: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Fondazione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 modificato il proprio statuto inserendo una nuova categoria di sostenitori: </a:t>
            </a:r>
            <a:endParaRPr lang="it-IT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 </a:t>
            </a: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 </a:t>
            </a:r>
            <a:r>
              <a:rPr lang="it-IT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Aderenti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...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05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s366147166.websitehome.co.uk/jbsdevelopments/wp-content/uploads/2013/11/building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582583" y="2954086"/>
            <a:ext cx="11835103" cy="39039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6641" r="98204" b="27249"/>
          <a:stretch/>
        </p:blipFill>
        <p:spPr bwMode="auto">
          <a:xfrm>
            <a:off x="934" y="0"/>
            <a:ext cx="1103620" cy="297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04554" y="5271"/>
            <a:ext cx="6363072" cy="296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39034" y="2240109"/>
            <a:ext cx="56166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598" y="1212518"/>
            <a:ext cx="1404836" cy="174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416194" y="5229200"/>
            <a:ext cx="46923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</a:rPr>
              <a:t>Grazie a…</a:t>
            </a:r>
            <a:endParaRPr lang="it-IT" sz="120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22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1628800"/>
            <a:ext cx="9289032" cy="446449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944216" cy="241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4"/>
          <p:cNvGrpSpPr/>
          <p:nvPr/>
        </p:nvGrpSpPr>
        <p:grpSpPr>
          <a:xfrm>
            <a:off x="2483768" y="2638285"/>
            <a:ext cx="3867583" cy="2086859"/>
            <a:chOff x="2648633" y="2803908"/>
            <a:chExt cx="3867583" cy="2086859"/>
          </a:xfrm>
        </p:grpSpPr>
        <p:sp>
          <p:nvSpPr>
            <p:cNvPr id="6" name="Ovale 5"/>
            <p:cNvSpPr/>
            <p:nvPr/>
          </p:nvSpPr>
          <p:spPr>
            <a:xfrm>
              <a:off x="2648633" y="2803908"/>
              <a:ext cx="3795575" cy="208685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33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2843808" y="3564305"/>
              <a:ext cx="225959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33"/>
              <a:r>
                <a:rPr lang="it-IT" sz="3200" b="1" dirty="0">
                  <a:solidFill>
                    <a:prstClr val="white">
                      <a:lumMod val="50000"/>
                    </a:prstClr>
                  </a:solidFill>
                  <a:latin typeface="Berlin Sans FB Demi" panose="020E0802020502020306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MODELLO</a:t>
              </a:r>
              <a:endParaRPr lang="it-IT" sz="3200" dirty="0">
                <a:solidFill>
                  <a:prstClr val="white">
                    <a:lumMod val="50000"/>
                  </a:prstClr>
                </a:solidFill>
                <a:latin typeface="Berlin Sans FB Demi" panose="020E0802020502020306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Picture 2" descr="Risultati immagini per 100 %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507" y="3081426"/>
              <a:ext cx="1540709" cy="1550697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30"/>
          <p:cNvGrpSpPr/>
          <p:nvPr/>
        </p:nvGrpSpPr>
        <p:grpSpPr>
          <a:xfrm>
            <a:off x="2701836" y="2060848"/>
            <a:ext cx="4702482" cy="444646"/>
            <a:chOff x="2701836" y="1522770"/>
            <a:chExt cx="4702482" cy="444646"/>
          </a:xfrm>
        </p:grpSpPr>
        <p:sp>
          <p:nvSpPr>
            <p:cNvPr id="32" name="Segnaposto contenuto 2"/>
            <p:cNvSpPr txBox="1">
              <a:spLocks/>
            </p:cNvSpPr>
            <p:nvPr/>
          </p:nvSpPr>
          <p:spPr>
            <a:xfrm>
              <a:off x="5136994" y="1522770"/>
              <a:ext cx="2267324" cy="4446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itchFamily="34" charset="0"/>
                <a:buNone/>
              </a:pPr>
              <a:r>
                <a:rPr lang="it-IT" sz="1600" dirty="0" smtClean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Anita </a:t>
              </a:r>
              <a:r>
                <a:rPr lang="it-IT" sz="1600" dirty="0" err="1" smtClean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Arnaudo</a:t>
              </a:r>
              <a:endParaRPr lang="it-IT" sz="1600" dirty="0" smtClean="0">
                <a:solidFill>
                  <a:srgbClr val="D2D2D2">
                    <a:lumMod val="50000"/>
                  </a:srgbClr>
                </a:solidFill>
                <a:latin typeface="+mj-lt"/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2701836" y="1522770"/>
              <a:ext cx="26451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Chiara Benedetto </a:t>
              </a:r>
            </a:p>
          </p:txBody>
        </p:sp>
      </p:grpSp>
      <p:sp>
        <p:nvSpPr>
          <p:cNvPr id="36" name="Rettangolo 35"/>
          <p:cNvSpPr/>
          <p:nvPr/>
        </p:nvSpPr>
        <p:spPr>
          <a:xfrm>
            <a:off x="3474342" y="5445224"/>
            <a:ext cx="2681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rPr>
              <a:t>Vanda M. </a:t>
            </a:r>
            <a:r>
              <a:rPr lang="it-IT" sz="1600" dirty="0" err="1">
                <a:solidFill>
                  <a:srgbClr val="D2D2D2">
                    <a:lumMod val="50000"/>
                  </a:srgbClr>
                </a:solidFill>
                <a:latin typeface="+mj-lt"/>
              </a:rPr>
              <a:t>Maifredi</a:t>
            </a:r>
            <a:r>
              <a: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rPr>
              <a:t> </a:t>
            </a:r>
          </a:p>
        </p:txBody>
      </p:sp>
      <p:grpSp>
        <p:nvGrpSpPr>
          <p:cNvPr id="5" name="Gruppo 44"/>
          <p:cNvGrpSpPr/>
          <p:nvPr/>
        </p:nvGrpSpPr>
        <p:grpSpPr>
          <a:xfrm>
            <a:off x="1458386" y="4983652"/>
            <a:ext cx="5777910" cy="342812"/>
            <a:chOff x="1054788" y="4795605"/>
            <a:chExt cx="5777909" cy="342812"/>
          </a:xfrm>
        </p:grpSpPr>
        <p:sp>
          <p:nvSpPr>
            <p:cNvPr id="38" name="Rettangolo 37"/>
            <p:cNvSpPr/>
            <p:nvPr/>
          </p:nvSpPr>
          <p:spPr>
            <a:xfrm>
              <a:off x="4886843" y="4795605"/>
              <a:ext cx="19458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Alessandra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M.Fissore</a:t>
              </a:r>
              <a:endPara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endParaRPr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1054788" y="4799863"/>
              <a:ext cx="381667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Raffaella Micheletti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Tarditi</a:t>
              </a:r>
              <a:endPara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endParaRPr>
            </a:p>
          </p:txBody>
        </p:sp>
      </p:grpSp>
      <p:sp>
        <p:nvSpPr>
          <p:cNvPr id="42" name="Rettangolo 41"/>
          <p:cNvSpPr/>
          <p:nvPr/>
        </p:nvSpPr>
        <p:spPr>
          <a:xfrm>
            <a:off x="899592" y="3839152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D2D2D2">
                    <a:lumMod val="50000"/>
                  </a:srgbClr>
                </a:solidFill>
                <a:latin typeface="+mj-lt"/>
              </a:rPr>
              <a:t>Catterina</a:t>
            </a:r>
            <a:r>
              <a: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D2D2D2">
                    <a:lumMod val="50000"/>
                  </a:srgbClr>
                </a:solidFill>
                <a:latin typeface="+mj-lt"/>
              </a:rPr>
              <a:t>Seia</a:t>
            </a:r>
            <a:r>
              <a: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rPr>
              <a:t> </a:t>
            </a:r>
          </a:p>
        </p:txBody>
      </p:sp>
      <p:grpSp>
        <p:nvGrpSpPr>
          <p:cNvPr id="9" name="Gruppo 43"/>
          <p:cNvGrpSpPr/>
          <p:nvPr/>
        </p:nvGrpSpPr>
        <p:grpSpPr>
          <a:xfrm>
            <a:off x="755625" y="4402498"/>
            <a:ext cx="8496895" cy="356362"/>
            <a:chOff x="275245" y="4001968"/>
            <a:chExt cx="8496895" cy="356362"/>
          </a:xfrm>
        </p:grpSpPr>
        <p:sp>
          <p:nvSpPr>
            <p:cNvPr id="44" name="Rettangolo 43"/>
            <p:cNvSpPr/>
            <p:nvPr/>
          </p:nvSpPr>
          <p:spPr>
            <a:xfrm>
              <a:off x="5911004" y="4001968"/>
              <a:ext cx="28611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Maria Luisa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Fassero</a:t>
              </a:r>
              <a:endPara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endParaRPr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275245" y="4019776"/>
              <a:ext cx="30366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Laura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Olivero</a:t>
              </a:r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Nuzzo</a:t>
              </a:r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10" name="Gruppo 41"/>
          <p:cNvGrpSpPr/>
          <p:nvPr/>
        </p:nvGrpSpPr>
        <p:grpSpPr>
          <a:xfrm>
            <a:off x="676806" y="3140968"/>
            <a:ext cx="8431698" cy="383462"/>
            <a:chOff x="334898" y="2414694"/>
            <a:chExt cx="8431698" cy="383462"/>
          </a:xfrm>
        </p:grpSpPr>
        <p:sp>
          <p:nvSpPr>
            <p:cNvPr id="47" name="Rettangolo 46"/>
            <p:cNvSpPr/>
            <p:nvPr/>
          </p:nvSpPr>
          <p:spPr>
            <a:xfrm>
              <a:off x="6246316" y="2414694"/>
              <a:ext cx="25202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Angela Colonna </a:t>
              </a: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334898" y="2459602"/>
              <a:ext cx="2771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Margherita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Spaini</a:t>
              </a:r>
              <a:endPara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endParaRPr>
            </a:p>
          </p:txBody>
        </p:sp>
      </p:grpSp>
      <p:grpSp>
        <p:nvGrpSpPr>
          <p:cNvPr id="11" name="Gruppo 46"/>
          <p:cNvGrpSpPr/>
          <p:nvPr/>
        </p:nvGrpSpPr>
        <p:grpSpPr>
          <a:xfrm>
            <a:off x="1259632" y="2564904"/>
            <a:ext cx="7632848" cy="365270"/>
            <a:chOff x="1259633" y="1664801"/>
            <a:chExt cx="7632847" cy="365272"/>
          </a:xfrm>
        </p:grpSpPr>
        <p:sp>
          <p:nvSpPr>
            <p:cNvPr id="50" name="Rettangolo 49"/>
            <p:cNvSpPr/>
            <p:nvPr/>
          </p:nvSpPr>
          <p:spPr>
            <a:xfrm>
              <a:off x="5508104" y="1691517"/>
              <a:ext cx="3384376" cy="338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Claudia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Cionini</a:t>
              </a:r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Ciardi</a:t>
              </a:r>
              <a:endPara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endParaRPr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1259633" y="1664801"/>
              <a:ext cx="1491177" cy="338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Paola </a:t>
              </a:r>
              <a:r>
                <a:rPr lang="it-IT" sz="1600" dirty="0" err="1">
                  <a:solidFill>
                    <a:srgbClr val="D2D2D2">
                      <a:lumMod val="50000"/>
                    </a:srgbClr>
                  </a:solidFill>
                  <a:latin typeface="+mj-lt"/>
                </a:rPr>
                <a:t>Vaccarino</a:t>
              </a:r>
              <a:endPara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endParaRPr>
            </a:p>
          </p:txBody>
        </p:sp>
      </p:grpSp>
      <p:sp>
        <p:nvSpPr>
          <p:cNvPr id="29" name="Rettangolo 28"/>
          <p:cNvSpPr/>
          <p:nvPr/>
        </p:nvSpPr>
        <p:spPr>
          <a:xfrm>
            <a:off x="6516216" y="3717032"/>
            <a:ext cx="309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rPr>
              <a:t>Emanuela </a:t>
            </a:r>
            <a:r>
              <a:rPr lang="it-IT" sz="1600" dirty="0" err="1">
                <a:solidFill>
                  <a:srgbClr val="D2D2D2">
                    <a:lumMod val="50000"/>
                  </a:srgbClr>
                </a:solidFill>
                <a:latin typeface="+mj-lt"/>
              </a:rPr>
              <a:t>Lazzerini</a:t>
            </a:r>
            <a:r>
              <a:rPr lang="it-IT" sz="1600" dirty="0">
                <a:solidFill>
                  <a:srgbClr val="D2D2D2">
                    <a:lumMod val="50000"/>
                  </a:srgbClr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63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540568" y="-387424"/>
            <a:ext cx="11089232" cy="76328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253827"/>
            <a:ext cx="8649255" cy="633670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7842"/>
            <a:ext cx="3206279" cy="85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graphics-for-rotarians.org/graphics/inner/innerw2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9821" y="1556792"/>
            <a:ext cx="940251" cy="90834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1265" y="541858"/>
            <a:ext cx="2301010" cy="5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rotarytorinocavour.org/images/Logo%20Distretto%202012-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8799"/>
            <a:ext cx="1152128" cy="89787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lamaddalenatv.it/wp-content/uploads/2012/11/logo_Rotary-International-300x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970768" cy="90817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1265" y="2929200"/>
            <a:ext cx="2748295" cy="6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 descr="http://www.taurusbike.it/img/sponsor/tecnelit_small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2679941"/>
            <a:ext cx="2126130" cy="498518"/>
          </a:xfrm>
          <a:prstGeom prst="rect">
            <a:avLst/>
          </a:prstGeom>
          <a:noFill/>
        </p:spPr>
      </p:pic>
      <p:pic>
        <p:nvPicPr>
          <p:cNvPr id="13" name="Picture 8" descr="http://www.pegasogroup.net/immagini/mari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3036" y="4973100"/>
            <a:ext cx="1545028" cy="525880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5868144" y="489745"/>
            <a:ext cx="2849887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Ing. Arch. C. Bongiovanni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Arch. L. Bongiovanni</a:t>
            </a: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9341" y="3893218"/>
            <a:ext cx="2176646" cy="77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www.pharmacytimes.com/media/image/Generics2010_Teva_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62380" y="2405846"/>
            <a:ext cx="1471019" cy="687280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70" t="22377" r="63812" b="68904"/>
          <a:stretch/>
        </p:blipFill>
        <p:spPr bwMode="auto">
          <a:xfrm>
            <a:off x="6349816" y="3250157"/>
            <a:ext cx="2398648" cy="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7163429" y="4191590"/>
            <a:ext cx="14693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Bouqueterie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4" name="Picture 4" descr="http://www.plexiglass-torino.it/polopoly_fs/1.10070515.1346226904!/httpImage/im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55824" y="1336078"/>
            <a:ext cx="660213" cy="65057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41010" t="-210660" r="41010" b="210660"/>
          <a:stretch/>
        </p:blipFill>
        <p:spPr bwMode="auto">
          <a:xfrm>
            <a:off x="-612576" y="260648"/>
            <a:ext cx="320156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431" t="10154" r="63601" b="74233"/>
          <a:stretch/>
        </p:blipFill>
        <p:spPr bwMode="auto">
          <a:xfrm>
            <a:off x="5238772" y="1564375"/>
            <a:ext cx="2429572" cy="9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2987824" y="3638201"/>
            <a:ext cx="2493871" cy="57606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PRIVATI</a:t>
            </a:r>
            <a:endParaRPr lang="it-IT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0113" y="4826603"/>
            <a:ext cx="2237711" cy="7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Risultati immagini per fondazione c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18010" y="4923824"/>
            <a:ext cx="2040084" cy="53042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isultati immagini per CONSULTA FEMMINILE PIEMONT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7544" y="1700808"/>
            <a:ext cx="1181100" cy="771525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049" t="14262" r="75024" b="71476"/>
          <a:stretch/>
        </p:blipFill>
        <p:spPr bwMode="auto">
          <a:xfrm>
            <a:off x="7956821" y="4849014"/>
            <a:ext cx="858218" cy="77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06071" y="2558262"/>
            <a:ext cx="1200818" cy="4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e 30"/>
          <p:cNvSpPr/>
          <p:nvPr/>
        </p:nvSpPr>
        <p:spPr>
          <a:xfrm>
            <a:off x="2915816" y="5589240"/>
            <a:ext cx="3312368" cy="2016224"/>
          </a:xfrm>
          <a:prstGeom prst="ellipse">
            <a:avLst/>
          </a:prstGeom>
          <a:solidFill>
            <a:srgbClr val="FDE7F9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3212294" y="6046066"/>
            <a:ext cx="27384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13000 DONATORI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87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52536" y="873001"/>
            <a:ext cx="9612560" cy="3780135"/>
          </a:xfrm>
          <a:ln>
            <a:noFill/>
          </a:ln>
        </p:spPr>
        <p:txBody>
          <a:bodyPr>
            <a:normAutofit/>
          </a:bodyPr>
          <a:lstStyle/>
          <a:p>
            <a:r>
              <a:rPr lang="es-ES_tradnl" sz="1100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_tradnl" sz="3200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s-ES_tradnl" sz="3200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ES_tradn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Comitato Mondiale per </a:t>
            </a:r>
            <a:br>
              <a:rPr lang="es-ES_tradn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ES_tradnl" sz="2800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Salute </a:t>
            </a:r>
            <a:r>
              <a:rPr lang="es-ES_tradnl" sz="2800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della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Donna </a:t>
            </a:r>
            <a:r>
              <a:rPr lang="es-ES_tradnl" sz="2800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 i </a:t>
            </a:r>
            <a:r>
              <a:rPr lang="es-ES_tradn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iritti </a:t>
            </a:r>
            <a:r>
              <a:rPr lang="es-ES_tradn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mani</a:t>
            </a:r>
            <a:r>
              <a:rPr lang="es-ES_tradnl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s-ES_tradnl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s-ES_tradnl" sz="1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353102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379" t="29562" r="51434" b="31186"/>
          <a:stretch/>
        </p:blipFill>
        <p:spPr bwMode="auto">
          <a:xfrm>
            <a:off x="827584" y="3789040"/>
            <a:ext cx="388843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619672" y="116632"/>
            <a:ext cx="7787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400" b="1" dirty="0" smtClean="0">
                <a:solidFill>
                  <a:schemeClr val="bg1">
                    <a:lumMod val="50000"/>
                  </a:schemeClr>
                </a:solidFill>
              </a:rPr>
              <a:t>La Federazione Internazionale di Ginecologia e Ostetricia </a:t>
            </a:r>
          </a:p>
          <a:p>
            <a:r>
              <a:rPr lang="it-IT" sz="2400" b="1" dirty="0" smtClean="0">
                <a:solidFill>
                  <a:schemeClr val="bg1">
                    <a:lumMod val="50000"/>
                  </a:schemeClr>
                </a:solidFill>
              </a:rPr>
              <a:t>è una organizzazione che rappresenta</a:t>
            </a:r>
          </a:p>
          <a:p>
            <a:r>
              <a:rPr lang="it-IT" sz="2400" b="1" dirty="0" smtClean="0">
                <a:solidFill>
                  <a:schemeClr val="bg1">
                    <a:lumMod val="50000"/>
                  </a:schemeClr>
                </a:solidFill>
              </a:rPr>
              <a:t>tutti gli ostetrici e ginecologi del mondo</a:t>
            </a:r>
          </a:p>
        </p:txBody>
      </p:sp>
      <p:pic>
        <p:nvPicPr>
          <p:cNvPr id="9" name="Picture 2" descr="Risultati immagini per logo figo gynecolog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3524" y="486170"/>
            <a:ext cx="812136" cy="121463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59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24551"/>
            <a:ext cx="1656184" cy="20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6335" y="404664"/>
            <a:ext cx="8756145" cy="356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72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29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2352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CA3A0D98-18E4-4DF3-9F83-CB049EF791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7680"/>
            <a:ext cx="9144000" cy="4897704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1547664" y="530677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ln/>
                <a:solidFill>
                  <a:prstClr val="black">
                    <a:lumMod val="50000"/>
                    <a:lumOff val="50000"/>
                  </a:prstClr>
                </a:solidFill>
              </a:rPr>
              <a:t>Meeting Comitato </a:t>
            </a:r>
            <a:r>
              <a:rPr lang="it-IT" sz="2800" b="1" dirty="0" smtClean="0">
                <a:ln/>
                <a:solidFill>
                  <a:prstClr val="black">
                    <a:lumMod val="50000"/>
                    <a:lumOff val="50000"/>
                  </a:prstClr>
                </a:solidFill>
              </a:rPr>
              <a:t>Mondiale per la Salute della Donna e i Diritti umani</a:t>
            </a:r>
          </a:p>
          <a:p>
            <a:r>
              <a:rPr lang="it-IT" sz="2800" b="1" i="1" dirty="0" smtClean="0">
                <a:ln/>
                <a:solidFill>
                  <a:prstClr val="black">
                    <a:lumMod val="50000"/>
                    <a:lumOff val="50000"/>
                  </a:prstClr>
                </a:solidFill>
              </a:rPr>
              <a:t>7 luglio</a:t>
            </a:r>
            <a:endParaRPr lang="it-IT" sz="2800" b="1" i="1" dirty="0">
              <a:ln/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2" descr="Risultati immagini per logo figo gynecolog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3524" y="486170"/>
            <a:ext cx="812136" cy="121463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12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:\Foto\WP_20170929_12_44_49_Pro.jpg"/>
          <p:cNvPicPr>
            <a:picLocks noChangeAspect="1" noChangeArrowheads="1"/>
          </p:cNvPicPr>
          <p:nvPr/>
        </p:nvPicPr>
        <p:blipFill>
          <a:blip r:embed="rId2" cstate="print"/>
          <a:srcRect l="5087" r="4342"/>
          <a:stretch>
            <a:fillRect/>
          </a:stretch>
        </p:blipFill>
        <p:spPr bwMode="auto">
          <a:xfrm>
            <a:off x="816165" y="1844824"/>
            <a:ext cx="7500251" cy="4464496"/>
          </a:xfrm>
          <a:prstGeom prst="rect">
            <a:avLst/>
          </a:prstGeom>
          <a:noFill/>
        </p:spPr>
      </p:pic>
      <p:pic>
        <p:nvPicPr>
          <p:cNvPr id="19458" name="Picture 2" descr="Risultati immagini per immagine calendario  29settemb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684" b="95508" l="20801" r="89844">
                        <a14:foregroundMark x1="46875" y1="21875" x2="46875" y2="21875"/>
                        <a14:foregroundMark x1="63867" y1="28027" x2="63867" y2="28027"/>
                        <a14:foregroundMark x1="37988" y1="26660" x2="37988" y2="26660"/>
                        <a14:foregroundMark x1="57715" y1="28711" x2="57715" y2="28711"/>
                        <a14:foregroundMark x1="56348" y1="47168" x2="56348" y2="47168"/>
                        <a14:foregroundMark x1="49609" y1="64160" x2="49609" y2="64160"/>
                        <a14:foregroundMark x1="38672" y1="71680" x2="38672" y2="71680"/>
                        <a14:foregroundMark x1="46191" y1="47168" x2="46191" y2="47168"/>
                        <a14:foregroundMark x1="62500" y1="41699" x2="62500" y2="41699"/>
                        <a14:foregroundMark x1="74805" y1="48535" x2="74805" y2="48535"/>
                        <a14:foregroundMark x1="79590" y1="58008" x2="79590" y2="58008"/>
                        <a14:foregroundMark x1="78223" y1="66895" x2="78223" y2="66895"/>
                        <a14:foregroundMark x1="85059" y1="87402" x2="85059" y2="87402"/>
                        <a14:foregroundMark x1="75488" y1="16406" x2="75488" y2="16406"/>
                        <a14:foregroundMark x1="33887" y1="17773" x2="33887" y2="17773"/>
                        <a14:foregroundMark x1="50977" y1="18457" x2="50977" y2="18457"/>
                        <a14:foregroundMark x1="70020" y1="23242" x2="70020" y2="23242"/>
                        <a14:foregroundMark x1="74805" y1="32129" x2="74805" y2="32129"/>
                        <a14:foregroundMark x1="81641" y1="30078" x2="81641" y2="30078"/>
                        <a14:foregroundMark x1="84375" y1="23926" x2="84375" y2="23926"/>
                        <a14:foregroundMark x1="40723" y1="30078" x2="40723" y2="30078"/>
                        <a14:foregroundMark x1="44141" y1="56641" x2="44141" y2="56641"/>
                        <a14:foregroundMark x1="51563" y1="83984" x2="51563" y2="83984"/>
                        <a14:foregroundMark x1="42090" y1="79883" x2="42090" y2="79883"/>
                        <a14:foregroundMark x1="45508" y1="73047" x2="45508" y2="73047"/>
                        <a14:foregroundMark x1="50977" y1="69629" x2="50977" y2="69629"/>
                        <a14:foregroundMark x1="65918" y1="66895" x2="65918" y2="66895"/>
                        <a14:foregroundMark x1="67285" y1="61426" x2="67285" y2="61426"/>
                        <a14:foregroundMark x1="67285" y1="58691" x2="67285" y2="58691"/>
                        <a14:foregroundMark x1="65918" y1="57324" x2="65918" y2="57324"/>
                        <a14:foregroundMark x1="59082" y1="55273" x2="59082" y2="55273"/>
                        <a14:foregroundMark x1="51563" y1="50586" x2="51563" y2="50586"/>
                        <a14:foregroundMark x1="40723" y1="45117" x2="40723" y2="45117"/>
                        <a14:foregroundMark x1="37305" y1="43066" x2="37305" y2="43066"/>
                        <a14:foregroundMark x1="34570" y1="42383" x2="34570" y2="42383"/>
                        <a14:foregroundMark x1="31152" y1="46484" x2="31152" y2="46484"/>
                        <a14:foregroundMark x1="31152" y1="51270" x2="31152" y2="51270"/>
                        <a14:foregroundMark x1="31152" y1="55273" x2="31152" y2="55273"/>
                        <a14:foregroundMark x1="33203" y1="62793" x2="33203" y2="62793"/>
                        <a14:foregroundMark x1="35254" y1="77832" x2="35254" y2="77832"/>
                        <a14:foregroundMark x1="34570" y1="85352" x2="34570" y2="85352"/>
                        <a14:foregroundMark x1="52246" y1="86719" x2="52246" y2="86719"/>
                        <a14:foregroundMark x1="60449" y1="82617" x2="60449" y2="82617"/>
                        <a14:foregroundMark x1="65918" y1="81250" x2="65918" y2="81250"/>
                        <a14:foregroundMark x1="70703" y1="79883" x2="70703" y2="79883"/>
                        <a14:foregroundMark x1="74805" y1="79199" x2="74805" y2="79199"/>
                        <a14:foregroundMark x1="76172" y1="64160" x2="76172" y2="64160"/>
                        <a14:foregroundMark x1="76172" y1="50586" x2="76172" y2="50586"/>
                        <a14:foregroundMark x1="74121" y1="41699" x2="74121" y2="41699"/>
                        <a14:foregroundMark x1="70020" y1="37598" x2="70020" y2="37598"/>
                        <a14:foregroundMark x1="59082" y1="32129" x2="59082" y2="32129"/>
                        <a14:foregroundMark x1="65234" y1="46484" x2="65234" y2="46484"/>
                        <a14:foregroundMark x1="52930" y1="45117" x2="52930" y2="45117"/>
                        <a14:foregroundMark x1="52930" y1="45117" x2="52930" y2="45117"/>
                        <a14:foregroundMark x1="54980" y1="32129" x2="54980" y2="32129"/>
                        <a14:foregroundMark x1="54297" y1="27344" x2="54297" y2="27344"/>
                        <a14:foregroundMark x1="46191" y1="24609" x2="46191" y2="24609"/>
                        <a14:foregroundMark x1="58398" y1="21875" x2="58398" y2="21875"/>
                        <a14:foregroundMark x1="63184" y1="21191" x2="63184" y2="21191"/>
                        <a14:foregroundMark x1="71387" y1="21191" x2="71387" y2="21191"/>
                        <a14:foregroundMark x1="71387" y1="27344" x2="71387" y2="27344"/>
                        <a14:foregroundMark x1="67969" y1="30762" x2="67969" y2="30762"/>
                        <a14:foregroundMark x1="59766" y1="63477" x2="59766" y2="63477"/>
                        <a14:foregroundMark x1="62500" y1="64844" x2="62500" y2="64844"/>
                        <a14:foregroundMark x1="71387" y1="53320" x2="71387" y2="53320"/>
                        <a14:foregroundMark x1="74121" y1="54590" x2="74121" y2="54590"/>
                        <a14:foregroundMark x1="74805" y1="56641" x2="74805" y2="56641"/>
                        <a14:foregroundMark x1="74805" y1="68945" x2="74805" y2="68945"/>
                        <a14:foregroundMark x1="74805" y1="72363" x2="74805" y2="72363"/>
                        <a14:foregroundMark x1="77539" y1="73730" x2="77539" y2="73730"/>
                        <a14:foregroundMark x1="78223" y1="73730" x2="78223" y2="73730"/>
                        <a14:foregroundMark x1="70703" y1="70313" x2="70703" y2="70313"/>
                        <a14:foregroundMark x1="67969" y1="70313" x2="67969" y2="70313"/>
                        <a14:foregroundMark x1="61133" y1="70313" x2="61133" y2="70313"/>
                        <a14:foregroundMark x1="41406" y1="81250" x2="41406" y2="81250"/>
                        <a14:foregroundMark x1="49609" y1="82617" x2="49609" y2="82617"/>
                        <a14:foregroundMark x1="50977" y1="81934" x2="50977" y2="81934"/>
                        <a14:foregroundMark x1="56348" y1="79883" x2="56348" y2="79883"/>
                        <a14:foregroundMark x1="63867" y1="76465" x2="63867" y2="76465"/>
                        <a14:foregroundMark x1="54980" y1="66895" x2="54980" y2="66895"/>
                        <a14:foregroundMark x1="50977" y1="62109" x2="50977" y2="62109"/>
                        <a14:foregroundMark x1="50977" y1="56641" x2="50977" y2="56641"/>
                        <a14:foregroundMark x1="50977" y1="56641" x2="50977" y2="56641"/>
                        <a14:foregroundMark x1="43457" y1="57324" x2="43457" y2="57324"/>
                        <a14:foregroundMark x1="42090" y1="60059" x2="42090" y2="60059"/>
                        <a14:foregroundMark x1="41406" y1="60059" x2="41406" y2="60059"/>
                        <a14:foregroundMark x1="37305" y1="59375" x2="37305" y2="59375"/>
                        <a14:foregroundMark x1="33203" y1="30078" x2="33203" y2="30078"/>
                        <a14:foregroundMark x1="33203" y1="26660" x2="33203" y2="26660"/>
                        <a14:foregroundMark x1="31152" y1="21875" x2="31152" y2="21875"/>
                        <a14:foregroundMark x1="26367" y1="19824" x2="26367" y2="19824"/>
                        <a14:foregroundMark x1="46191" y1="23242" x2="46191" y2="23242"/>
                        <a14:foregroundMark x1="49609" y1="33496" x2="49609" y2="33496"/>
                        <a14:foregroundMark x1="50293" y1="32813" x2="50293" y2="32813"/>
                        <a14:foregroundMark x1="46875" y1="32129" x2="46875" y2="32129"/>
                        <a14:foregroundMark x1="53613" y1="23242" x2="53613" y2="23242"/>
                        <a14:foregroundMark x1="78906" y1="25293" x2="78906" y2="25293"/>
                        <a14:foregroundMark x1="83008" y1="36230" x2="83008" y2="36230"/>
                        <a14:foregroundMark x1="74121" y1="25293" x2="74121" y2="25293"/>
                        <a14:foregroundMark x1="70703" y1="47168" x2="70703" y2="47168"/>
                        <a14:foregroundMark x1="69336" y1="43066" x2="69336" y2="43066"/>
                        <a14:foregroundMark x1="71387" y1="43066" x2="71387" y2="43066"/>
                        <a14:foregroundMark x1="78906" y1="43066" x2="78906" y2="43066"/>
                        <a14:foregroundMark x1="83691" y1="43066" x2="83691" y2="43066"/>
                        <a14:foregroundMark x1="84375" y1="45117" x2="84375" y2="45117"/>
                        <a14:foregroundMark x1="82324" y1="49902" x2="82324" y2="49902"/>
                        <a14:foregroundMark x1="63184" y1="45117" x2="63184" y2="45117"/>
                        <a14:foregroundMark x1="73438" y1="44434" x2="73438" y2="44434"/>
                        <a14:foregroundMark x1="78906" y1="41699" x2="78906" y2="41699"/>
                        <a14:foregroundMark x1="81641" y1="45801" x2="81641" y2="45801"/>
                        <a14:foregroundMark x1="87109" y1="45801" x2="87109" y2="4580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05834" y="116632"/>
            <a:ext cx="1581490" cy="158149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619672" y="530677"/>
            <a:ext cx="63446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err="1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Interprofessional</a:t>
            </a:r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Germany-</a:t>
            </a:r>
            <a:r>
              <a:rPr lang="it-IT" sz="2800" b="1" dirty="0" err="1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Italy</a:t>
            </a:r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Meeting </a:t>
            </a:r>
          </a:p>
          <a:p>
            <a:pPr algn="ctr"/>
            <a:r>
              <a:rPr lang="it-IT" sz="2800" b="1" dirty="0" err="1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Collegium</a:t>
            </a:r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it-IT" sz="2800" b="1" dirty="0" err="1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Gynaecologicum</a:t>
            </a:r>
            <a:endParaRPr lang="it-IT" sz="2800" b="1" dirty="0">
              <a:ln/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47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775"/>
            <a:ext cx="4608512" cy="649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185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991618" y="126876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In-formazione, promozione della salute e di sani stili di vita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rgbClr val="9BBB59">
                    <a:lumMod val="75000"/>
                  </a:srgb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rgbClr val="9BBB59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Partecipazione a eventi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Cultura e Salute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Eventi formativi per il personale sanitario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/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/>
                </a:solidFill>
              </a:rPr>
              <a:t>Borse di studio 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98012" y="3933056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Nuova tecnologia </a:t>
            </a: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medica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79512" y="4221088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Acquisizione </a:t>
            </a: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di apparecchiature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50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756592" y="1916832"/>
            <a:ext cx="10801200" cy="2520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06"/>
            <a:ext cx="13940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45709" y="2282096"/>
            <a:ext cx="826059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 smtClean="0">
                <a:ln/>
                <a:solidFill>
                  <a:srgbClr val="FF3399"/>
                </a:solidFill>
              </a:rPr>
              <a:t>Progetto di ricerca sulla </a:t>
            </a:r>
          </a:p>
          <a:p>
            <a:pPr algn="ctr"/>
            <a:r>
              <a:rPr lang="it-IT" sz="3600" b="1" dirty="0" smtClean="0">
                <a:ln/>
                <a:solidFill>
                  <a:srgbClr val="FF3399"/>
                </a:solidFill>
              </a:rPr>
              <a:t>prevenzione </a:t>
            </a:r>
            <a:r>
              <a:rPr lang="it-IT" sz="3600" b="1" dirty="0">
                <a:ln/>
                <a:solidFill>
                  <a:srgbClr val="FF3399"/>
                </a:solidFill>
              </a:rPr>
              <a:t>dei </a:t>
            </a:r>
            <a:r>
              <a:rPr lang="it-IT" sz="3600" b="1" dirty="0" smtClean="0">
                <a:ln/>
                <a:solidFill>
                  <a:srgbClr val="FF3399"/>
                </a:solidFill>
              </a:rPr>
              <a:t>rischi materni e perinatali</a:t>
            </a:r>
            <a:endParaRPr lang="it-IT" sz="3600" b="1" dirty="0">
              <a:ln/>
              <a:solidFill>
                <a:srgbClr val="FF3399"/>
              </a:solidFill>
            </a:endParaRPr>
          </a:p>
          <a:p>
            <a:pPr algn="ctr"/>
            <a:r>
              <a:rPr lang="it-IT" sz="3600" b="1" dirty="0">
                <a:ln/>
                <a:solidFill>
                  <a:srgbClr val="FF3399"/>
                </a:solidFill>
              </a:rPr>
              <a:t>dell’obesità in gravidanza</a:t>
            </a:r>
          </a:p>
        </p:txBody>
      </p:sp>
      <p:sp>
        <p:nvSpPr>
          <p:cNvPr id="7" name="Rettangolo 6"/>
          <p:cNvSpPr/>
          <p:nvPr/>
        </p:nvSpPr>
        <p:spPr>
          <a:xfrm>
            <a:off x="539553" y="4708301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Finanziamento </a:t>
            </a:r>
            <a:r>
              <a:rPr lang="it-IT" sz="280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per l’istituzione di un</a:t>
            </a:r>
            <a:r>
              <a:rPr lang="it-IT" sz="28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it-IT" sz="28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assegno di ricerca universitario </a:t>
            </a:r>
            <a:r>
              <a:rPr lang="it-IT" sz="280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finalizzato allo svolgimento del progetto.</a:t>
            </a:r>
            <a:endParaRPr lang="it-IT" sz="2800" dirty="0">
              <a:ln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 rot="18105878">
            <a:off x="770035" y="4260401"/>
            <a:ext cx="571892" cy="860714"/>
            <a:chOff x="700" y="3405"/>
            <a:chExt cx="395" cy="414"/>
          </a:xfrm>
          <a:solidFill>
            <a:srgbClr val="FFCCCC"/>
          </a:solidFill>
        </p:grpSpPr>
        <p:sp>
          <p:nvSpPr>
            <p:cNvPr id="14" name="Freeform 21"/>
            <p:cNvSpPr>
              <a:spLocks/>
            </p:cNvSpPr>
            <p:nvPr/>
          </p:nvSpPr>
          <p:spPr bwMode="auto">
            <a:xfrm rot="11540610" flipV="1">
              <a:off x="894" y="3423"/>
              <a:ext cx="201" cy="2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"/>
                </a:cxn>
                <a:cxn ang="0">
                  <a:pos x="69" y="57"/>
                </a:cxn>
                <a:cxn ang="0">
                  <a:pos x="132" y="72"/>
                </a:cxn>
                <a:cxn ang="0">
                  <a:pos x="189" y="90"/>
                </a:cxn>
                <a:cxn ang="0">
                  <a:pos x="248" y="108"/>
                </a:cxn>
                <a:cxn ang="0">
                  <a:pos x="298" y="126"/>
                </a:cxn>
                <a:cxn ang="0">
                  <a:pos x="340" y="144"/>
                </a:cxn>
                <a:cxn ang="0">
                  <a:pos x="379" y="160"/>
                </a:cxn>
                <a:cxn ang="0">
                  <a:pos x="424" y="181"/>
                </a:cxn>
                <a:cxn ang="0">
                  <a:pos x="463" y="205"/>
                </a:cxn>
                <a:cxn ang="0">
                  <a:pos x="508" y="235"/>
                </a:cxn>
                <a:cxn ang="0">
                  <a:pos x="544" y="262"/>
                </a:cxn>
                <a:cxn ang="0">
                  <a:pos x="580" y="289"/>
                </a:cxn>
                <a:cxn ang="0">
                  <a:pos x="613" y="319"/>
                </a:cxn>
                <a:cxn ang="0">
                  <a:pos x="655" y="355"/>
                </a:cxn>
                <a:cxn ang="0">
                  <a:pos x="700" y="397"/>
                </a:cxn>
                <a:cxn ang="0">
                  <a:pos x="726" y="427"/>
                </a:cxn>
                <a:cxn ang="0">
                  <a:pos x="753" y="459"/>
                </a:cxn>
                <a:cxn ang="0">
                  <a:pos x="780" y="490"/>
                </a:cxn>
                <a:cxn ang="0">
                  <a:pos x="804" y="520"/>
                </a:cxn>
                <a:cxn ang="0">
                  <a:pos x="834" y="568"/>
                </a:cxn>
                <a:cxn ang="0">
                  <a:pos x="852" y="607"/>
                </a:cxn>
                <a:cxn ang="0">
                  <a:pos x="952" y="595"/>
                </a:cxn>
                <a:cxn ang="0">
                  <a:pos x="919" y="529"/>
                </a:cxn>
                <a:cxn ang="0">
                  <a:pos x="870" y="459"/>
                </a:cxn>
                <a:cxn ang="0">
                  <a:pos x="819" y="400"/>
                </a:cxn>
                <a:cxn ang="0">
                  <a:pos x="753" y="337"/>
                </a:cxn>
                <a:cxn ang="0">
                  <a:pos x="664" y="247"/>
                </a:cxn>
                <a:cxn ang="0">
                  <a:pos x="565" y="172"/>
                </a:cxn>
                <a:cxn ang="0">
                  <a:pos x="460" y="108"/>
                </a:cxn>
                <a:cxn ang="0">
                  <a:pos x="367" y="69"/>
                </a:cxn>
                <a:cxn ang="0">
                  <a:pos x="251" y="30"/>
                </a:cxn>
                <a:cxn ang="0">
                  <a:pos x="156" y="15"/>
                </a:cxn>
                <a:cxn ang="0">
                  <a:pos x="0" y="0"/>
                </a:cxn>
              </a:cxnLst>
              <a:rect l="0" t="0" r="r" b="b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auto">
            <a:xfrm rot="11540610" flipV="1">
              <a:off x="700" y="3601"/>
              <a:ext cx="104" cy="195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0" y="434"/>
                </a:cxn>
                <a:cxn ang="0">
                  <a:pos x="20" y="409"/>
                </a:cxn>
                <a:cxn ang="0">
                  <a:pos x="42" y="383"/>
                </a:cxn>
                <a:cxn ang="0">
                  <a:pos x="71" y="356"/>
                </a:cxn>
                <a:cxn ang="0">
                  <a:pos x="107" y="325"/>
                </a:cxn>
                <a:cxn ang="0">
                  <a:pos x="142" y="291"/>
                </a:cxn>
                <a:cxn ang="0">
                  <a:pos x="178" y="259"/>
                </a:cxn>
                <a:cxn ang="0">
                  <a:pos x="211" y="232"/>
                </a:cxn>
                <a:cxn ang="0">
                  <a:pos x="241" y="208"/>
                </a:cxn>
                <a:cxn ang="0">
                  <a:pos x="274" y="186"/>
                </a:cxn>
                <a:cxn ang="0">
                  <a:pos x="308" y="164"/>
                </a:cxn>
                <a:cxn ang="0">
                  <a:pos x="348" y="141"/>
                </a:cxn>
                <a:cxn ang="0">
                  <a:pos x="385" y="123"/>
                </a:cxn>
                <a:cxn ang="0">
                  <a:pos x="423" y="107"/>
                </a:cxn>
                <a:cxn ang="0">
                  <a:pos x="463" y="90"/>
                </a:cxn>
                <a:cxn ang="0">
                  <a:pos x="493" y="76"/>
                </a:cxn>
                <a:cxn ang="0">
                  <a:pos x="493" y="0"/>
                </a:cxn>
                <a:cxn ang="0">
                  <a:pos x="439" y="15"/>
                </a:cxn>
                <a:cxn ang="0">
                  <a:pos x="360" y="49"/>
                </a:cxn>
                <a:cxn ang="0">
                  <a:pos x="259" y="92"/>
                </a:cxn>
                <a:cxn ang="0">
                  <a:pos x="185" y="138"/>
                </a:cxn>
                <a:cxn ang="0">
                  <a:pos x="117" y="204"/>
                </a:cxn>
                <a:cxn ang="0">
                  <a:pos x="50" y="259"/>
                </a:cxn>
                <a:cxn ang="0">
                  <a:pos x="0" y="312"/>
                </a:cxn>
                <a:cxn ang="0">
                  <a:pos x="0" y="433"/>
                </a:cxn>
                <a:cxn ang="0">
                  <a:pos x="0" y="431"/>
                </a:cxn>
                <a:cxn ang="0">
                  <a:pos x="0" y="335"/>
                </a:cxn>
              </a:cxnLst>
              <a:rect l="0" t="0" r="r" b="b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auto">
            <a:xfrm rot="11540610" flipV="1">
              <a:off x="794" y="3698"/>
              <a:ext cx="125" cy="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38" y="90"/>
                </a:cxn>
                <a:cxn ang="0">
                  <a:pos x="77" y="97"/>
                </a:cxn>
                <a:cxn ang="0">
                  <a:pos x="114" y="106"/>
                </a:cxn>
                <a:cxn ang="0">
                  <a:pos x="152" y="115"/>
                </a:cxn>
                <a:cxn ang="0">
                  <a:pos x="196" y="126"/>
                </a:cxn>
                <a:cxn ang="0">
                  <a:pos x="244" y="138"/>
                </a:cxn>
                <a:cxn ang="0">
                  <a:pos x="304" y="156"/>
                </a:cxn>
                <a:cxn ang="0">
                  <a:pos x="362" y="172"/>
                </a:cxn>
                <a:cxn ang="0">
                  <a:pos x="400" y="185"/>
                </a:cxn>
                <a:cxn ang="0">
                  <a:pos x="445" y="203"/>
                </a:cxn>
                <a:cxn ang="0">
                  <a:pos x="494" y="223"/>
                </a:cxn>
                <a:cxn ang="0">
                  <a:pos x="538" y="243"/>
                </a:cxn>
                <a:cxn ang="0">
                  <a:pos x="570" y="259"/>
                </a:cxn>
                <a:cxn ang="0">
                  <a:pos x="589" y="270"/>
                </a:cxn>
                <a:cxn ang="0">
                  <a:pos x="589" y="167"/>
                </a:cxn>
                <a:cxn ang="0">
                  <a:pos x="552" y="141"/>
                </a:cxn>
                <a:cxn ang="0">
                  <a:pos x="478" y="105"/>
                </a:cxn>
                <a:cxn ang="0">
                  <a:pos x="392" y="69"/>
                </a:cxn>
                <a:cxn ang="0">
                  <a:pos x="315" y="49"/>
                </a:cxn>
                <a:cxn ang="0">
                  <a:pos x="226" y="24"/>
                </a:cxn>
                <a:cxn ang="0">
                  <a:pos x="137" y="7"/>
                </a:cxn>
                <a:cxn ang="0">
                  <a:pos x="74" y="1"/>
                </a:cxn>
                <a:cxn ang="0">
                  <a:pos x="0" y="0"/>
                </a:cxn>
              </a:cxnLst>
              <a:rect l="0" t="0" r="r" b="b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 rot="11540610" flipV="1">
              <a:off x="729" y="3405"/>
              <a:ext cx="347" cy="369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189" y="0"/>
                </a:cxn>
                <a:cxn ang="0">
                  <a:pos x="291" y="6"/>
                </a:cxn>
                <a:cxn ang="0">
                  <a:pos x="386" y="21"/>
                </a:cxn>
                <a:cxn ang="0">
                  <a:pos x="496" y="45"/>
                </a:cxn>
                <a:cxn ang="0">
                  <a:pos x="601" y="78"/>
                </a:cxn>
                <a:cxn ang="0">
                  <a:pos x="712" y="123"/>
                </a:cxn>
                <a:cxn ang="0">
                  <a:pos x="811" y="170"/>
                </a:cxn>
                <a:cxn ang="0">
                  <a:pos x="905" y="217"/>
                </a:cxn>
                <a:cxn ang="0">
                  <a:pos x="1001" y="271"/>
                </a:cxn>
                <a:cxn ang="0">
                  <a:pos x="1091" y="331"/>
                </a:cxn>
                <a:cxn ang="0">
                  <a:pos x="1178" y="400"/>
                </a:cxn>
                <a:cxn ang="0">
                  <a:pos x="1249" y="469"/>
                </a:cxn>
                <a:cxn ang="0">
                  <a:pos x="1297" y="533"/>
                </a:cxn>
                <a:cxn ang="0">
                  <a:pos x="1596" y="512"/>
                </a:cxn>
                <a:cxn ang="0">
                  <a:pos x="1494" y="557"/>
                </a:cxn>
                <a:cxn ang="0">
                  <a:pos x="1423" y="593"/>
                </a:cxn>
                <a:cxn ang="0">
                  <a:pos x="1364" y="630"/>
                </a:cxn>
                <a:cxn ang="0">
                  <a:pos x="1307" y="676"/>
                </a:cxn>
                <a:cxn ang="0">
                  <a:pos x="1240" y="736"/>
                </a:cxn>
                <a:cxn ang="0">
                  <a:pos x="1178" y="796"/>
                </a:cxn>
                <a:cxn ang="0">
                  <a:pos x="1124" y="811"/>
                </a:cxn>
                <a:cxn ang="0">
                  <a:pos x="1068" y="783"/>
                </a:cxn>
                <a:cxn ang="0">
                  <a:pos x="999" y="755"/>
                </a:cxn>
                <a:cxn ang="0">
                  <a:pos x="936" y="735"/>
                </a:cxn>
                <a:cxn ang="0">
                  <a:pos x="864" y="715"/>
                </a:cxn>
                <a:cxn ang="0">
                  <a:pos x="791" y="696"/>
                </a:cxn>
                <a:cxn ang="0">
                  <a:pos x="720" y="681"/>
                </a:cxn>
                <a:cxn ang="0">
                  <a:pos x="652" y="666"/>
                </a:cxn>
                <a:cxn ang="0">
                  <a:pos x="560" y="652"/>
                </a:cxn>
                <a:cxn ang="0">
                  <a:pos x="896" y="542"/>
                </a:cxn>
                <a:cxn ang="0">
                  <a:pos x="817" y="439"/>
                </a:cxn>
                <a:cxn ang="0">
                  <a:pos x="757" y="379"/>
                </a:cxn>
                <a:cxn ang="0">
                  <a:pos x="670" y="298"/>
                </a:cxn>
                <a:cxn ang="0">
                  <a:pos x="595" y="235"/>
                </a:cxn>
                <a:cxn ang="0">
                  <a:pos x="535" y="188"/>
                </a:cxn>
                <a:cxn ang="0">
                  <a:pos x="460" y="141"/>
                </a:cxn>
                <a:cxn ang="0">
                  <a:pos x="383" y="102"/>
                </a:cxn>
                <a:cxn ang="0">
                  <a:pos x="291" y="69"/>
                </a:cxn>
                <a:cxn ang="0">
                  <a:pos x="192" y="45"/>
                </a:cxn>
                <a:cxn ang="0">
                  <a:pos x="87" y="24"/>
                </a:cxn>
              </a:cxnLst>
              <a:rect l="0" t="0" r="r" b="b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 rot="3494122" flipH="1">
            <a:off x="7874081" y="4260401"/>
            <a:ext cx="571892" cy="860714"/>
            <a:chOff x="700" y="3405"/>
            <a:chExt cx="395" cy="414"/>
          </a:xfrm>
          <a:solidFill>
            <a:srgbClr val="FFCCCC"/>
          </a:solidFill>
        </p:grpSpPr>
        <p:sp>
          <p:nvSpPr>
            <p:cNvPr id="29" name="Freeform 21"/>
            <p:cNvSpPr>
              <a:spLocks/>
            </p:cNvSpPr>
            <p:nvPr/>
          </p:nvSpPr>
          <p:spPr bwMode="auto">
            <a:xfrm rot="11540610" flipV="1">
              <a:off x="894" y="3423"/>
              <a:ext cx="201" cy="2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"/>
                </a:cxn>
                <a:cxn ang="0">
                  <a:pos x="69" y="57"/>
                </a:cxn>
                <a:cxn ang="0">
                  <a:pos x="132" y="72"/>
                </a:cxn>
                <a:cxn ang="0">
                  <a:pos x="189" y="90"/>
                </a:cxn>
                <a:cxn ang="0">
                  <a:pos x="248" y="108"/>
                </a:cxn>
                <a:cxn ang="0">
                  <a:pos x="298" y="126"/>
                </a:cxn>
                <a:cxn ang="0">
                  <a:pos x="340" y="144"/>
                </a:cxn>
                <a:cxn ang="0">
                  <a:pos x="379" y="160"/>
                </a:cxn>
                <a:cxn ang="0">
                  <a:pos x="424" y="181"/>
                </a:cxn>
                <a:cxn ang="0">
                  <a:pos x="463" y="205"/>
                </a:cxn>
                <a:cxn ang="0">
                  <a:pos x="508" y="235"/>
                </a:cxn>
                <a:cxn ang="0">
                  <a:pos x="544" y="262"/>
                </a:cxn>
                <a:cxn ang="0">
                  <a:pos x="580" y="289"/>
                </a:cxn>
                <a:cxn ang="0">
                  <a:pos x="613" y="319"/>
                </a:cxn>
                <a:cxn ang="0">
                  <a:pos x="655" y="355"/>
                </a:cxn>
                <a:cxn ang="0">
                  <a:pos x="700" y="397"/>
                </a:cxn>
                <a:cxn ang="0">
                  <a:pos x="726" y="427"/>
                </a:cxn>
                <a:cxn ang="0">
                  <a:pos x="753" y="459"/>
                </a:cxn>
                <a:cxn ang="0">
                  <a:pos x="780" y="490"/>
                </a:cxn>
                <a:cxn ang="0">
                  <a:pos x="804" y="520"/>
                </a:cxn>
                <a:cxn ang="0">
                  <a:pos x="834" y="568"/>
                </a:cxn>
                <a:cxn ang="0">
                  <a:pos x="852" y="607"/>
                </a:cxn>
                <a:cxn ang="0">
                  <a:pos x="952" y="595"/>
                </a:cxn>
                <a:cxn ang="0">
                  <a:pos x="919" y="529"/>
                </a:cxn>
                <a:cxn ang="0">
                  <a:pos x="870" y="459"/>
                </a:cxn>
                <a:cxn ang="0">
                  <a:pos x="819" y="400"/>
                </a:cxn>
                <a:cxn ang="0">
                  <a:pos x="753" y="337"/>
                </a:cxn>
                <a:cxn ang="0">
                  <a:pos x="664" y="247"/>
                </a:cxn>
                <a:cxn ang="0">
                  <a:pos x="565" y="172"/>
                </a:cxn>
                <a:cxn ang="0">
                  <a:pos x="460" y="108"/>
                </a:cxn>
                <a:cxn ang="0">
                  <a:pos x="367" y="69"/>
                </a:cxn>
                <a:cxn ang="0">
                  <a:pos x="251" y="30"/>
                </a:cxn>
                <a:cxn ang="0">
                  <a:pos x="156" y="15"/>
                </a:cxn>
                <a:cxn ang="0">
                  <a:pos x="0" y="0"/>
                </a:cxn>
              </a:cxnLst>
              <a:rect l="0" t="0" r="r" b="b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 rot="11540610" flipV="1">
              <a:off x="700" y="3601"/>
              <a:ext cx="104" cy="195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0" y="434"/>
                </a:cxn>
                <a:cxn ang="0">
                  <a:pos x="20" y="409"/>
                </a:cxn>
                <a:cxn ang="0">
                  <a:pos x="42" y="383"/>
                </a:cxn>
                <a:cxn ang="0">
                  <a:pos x="71" y="356"/>
                </a:cxn>
                <a:cxn ang="0">
                  <a:pos x="107" y="325"/>
                </a:cxn>
                <a:cxn ang="0">
                  <a:pos x="142" y="291"/>
                </a:cxn>
                <a:cxn ang="0">
                  <a:pos x="178" y="259"/>
                </a:cxn>
                <a:cxn ang="0">
                  <a:pos x="211" y="232"/>
                </a:cxn>
                <a:cxn ang="0">
                  <a:pos x="241" y="208"/>
                </a:cxn>
                <a:cxn ang="0">
                  <a:pos x="274" y="186"/>
                </a:cxn>
                <a:cxn ang="0">
                  <a:pos x="308" y="164"/>
                </a:cxn>
                <a:cxn ang="0">
                  <a:pos x="348" y="141"/>
                </a:cxn>
                <a:cxn ang="0">
                  <a:pos x="385" y="123"/>
                </a:cxn>
                <a:cxn ang="0">
                  <a:pos x="423" y="107"/>
                </a:cxn>
                <a:cxn ang="0">
                  <a:pos x="463" y="90"/>
                </a:cxn>
                <a:cxn ang="0">
                  <a:pos x="493" y="76"/>
                </a:cxn>
                <a:cxn ang="0">
                  <a:pos x="493" y="0"/>
                </a:cxn>
                <a:cxn ang="0">
                  <a:pos x="439" y="15"/>
                </a:cxn>
                <a:cxn ang="0">
                  <a:pos x="360" y="49"/>
                </a:cxn>
                <a:cxn ang="0">
                  <a:pos x="259" y="92"/>
                </a:cxn>
                <a:cxn ang="0">
                  <a:pos x="185" y="138"/>
                </a:cxn>
                <a:cxn ang="0">
                  <a:pos x="117" y="204"/>
                </a:cxn>
                <a:cxn ang="0">
                  <a:pos x="50" y="259"/>
                </a:cxn>
                <a:cxn ang="0">
                  <a:pos x="0" y="312"/>
                </a:cxn>
                <a:cxn ang="0">
                  <a:pos x="0" y="433"/>
                </a:cxn>
                <a:cxn ang="0">
                  <a:pos x="0" y="431"/>
                </a:cxn>
                <a:cxn ang="0">
                  <a:pos x="0" y="335"/>
                </a:cxn>
              </a:cxnLst>
              <a:rect l="0" t="0" r="r" b="b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 rot="11540610" flipV="1">
              <a:off x="794" y="3698"/>
              <a:ext cx="125" cy="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38" y="90"/>
                </a:cxn>
                <a:cxn ang="0">
                  <a:pos x="77" y="97"/>
                </a:cxn>
                <a:cxn ang="0">
                  <a:pos x="114" y="106"/>
                </a:cxn>
                <a:cxn ang="0">
                  <a:pos x="152" y="115"/>
                </a:cxn>
                <a:cxn ang="0">
                  <a:pos x="196" y="126"/>
                </a:cxn>
                <a:cxn ang="0">
                  <a:pos x="244" y="138"/>
                </a:cxn>
                <a:cxn ang="0">
                  <a:pos x="304" y="156"/>
                </a:cxn>
                <a:cxn ang="0">
                  <a:pos x="362" y="172"/>
                </a:cxn>
                <a:cxn ang="0">
                  <a:pos x="400" y="185"/>
                </a:cxn>
                <a:cxn ang="0">
                  <a:pos x="445" y="203"/>
                </a:cxn>
                <a:cxn ang="0">
                  <a:pos x="494" y="223"/>
                </a:cxn>
                <a:cxn ang="0">
                  <a:pos x="538" y="243"/>
                </a:cxn>
                <a:cxn ang="0">
                  <a:pos x="570" y="259"/>
                </a:cxn>
                <a:cxn ang="0">
                  <a:pos x="589" y="270"/>
                </a:cxn>
                <a:cxn ang="0">
                  <a:pos x="589" y="167"/>
                </a:cxn>
                <a:cxn ang="0">
                  <a:pos x="552" y="141"/>
                </a:cxn>
                <a:cxn ang="0">
                  <a:pos x="478" y="105"/>
                </a:cxn>
                <a:cxn ang="0">
                  <a:pos x="392" y="69"/>
                </a:cxn>
                <a:cxn ang="0">
                  <a:pos x="315" y="49"/>
                </a:cxn>
                <a:cxn ang="0">
                  <a:pos x="226" y="24"/>
                </a:cxn>
                <a:cxn ang="0">
                  <a:pos x="137" y="7"/>
                </a:cxn>
                <a:cxn ang="0">
                  <a:pos x="74" y="1"/>
                </a:cxn>
                <a:cxn ang="0">
                  <a:pos x="0" y="0"/>
                </a:cxn>
              </a:cxnLst>
              <a:rect l="0" t="0" r="r" b="b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 rot="11540610" flipV="1">
              <a:off x="729" y="3405"/>
              <a:ext cx="347" cy="369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189" y="0"/>
                </a:cxn>
                <a:cxn ang="0">
                  <a:pos x="291" y="6"/>
                </a:cxn>
                <a:cxn ang="0">
                  <a:pos x="386" y="21"/>
                </a:cxn>
                <a:cxn ang="0">
                  <a:pos x="496" y="45"/>
                </a:cxn>
                <a:cxn ang="0">
                  <a:pos x="601" y="78"/>
                </a:cxn>
                <a:cxn ang="0">
                  <a:pos x="712" y="123"/>
                </a:cxn>
                <a:cxn ang="0">
                  <a:pos x="811" y="170"/>
                </a:cxn>
                <a:cxn ang="0">
                  <a:pos x="905" y="217"/>
                </a:cxn>
                <a:cxn ang="0">
                  <a:pos x="1001" y="271"/>
                </a:cxn>
                <a:cxn ang="0">
                  <a:pos x="1091" y="331"/>
                </a:cxn>
                <a:cxn ang="0">
                  <a:pos x="1178" y="400"/>
                </a:cxn>
                <a:cxn ang="0">
                  <a:pos x="1249" y="469"/>
                </a:cxn>
                <a:cxn ang="0">
                  <a:pos x="1297" y="533"/>
                </a:cxn>
                <a:cxn ang="0">
                  <a:pos x="1596" y="512"/>
                </a:cxn>
                <a:cxn ang="0">
                  <a:pos x="1494" y="557"/>
                </a:cxn>
                <a:cxn ang="0">
                  <a:pos x="1423" y="593"/>
                </a:cxn>
                <a:cxn ang="0">
                  <a:pos x="1364" y="630"/>
                </a:cxn>
                <a:cxn ang="0">
                  <a:pos x="1307" y="676"/>
                </a:cxn>
                <a:cxn ang="0">
                  <a:pos x="1240" y="736"/>
                </a:cxn>
                <a:cxn ang="0">
                  <a:pos x="1178" y="796"/>
                </a:cxn>
                <a:cxn ang="0">
                  <a:pos x="1124" y="811"/>
                </a:cxn>
                <a:cxn ang="0">
                  <a:pos x="1068" y="783"/>
                </a:cxn>
                <a:cxn ang="0">
                  <a:pos x="999" y="755"/>
                </a:cxn>
                <a:cxn ang="0">
                  <a:pos x="936" y="735"/>
                </a:cxn>
                <a:cxn ang="0">
                  <a:pos x="864" y="715"/>
                </a:cxn>
                <a:cxn ang="0">
                  <a:pos x="791" y="696"/>
                </a:cxn>
                <a:cxn ang="0">
                  <a:pos x="720" y="681"/>
                </a:cxn>
                <a:cxn ang="0">
                  <a:pos x="652" y="666"/>
                </a:cxn>
                <a:cxn ang="0">
                  <a:pos x="560" y="652"/>
                </a:cxn>
                <a:cxn ang="0">
                  <a:pos x="896" y="542"/>
                </a:cxn>
                <a:cxn ang="0">
                  <a:pos x="817" y="439"/>
                </a:cxn>
                <a:cxn ang="0">
                  <a:pos x="757" y="379"/>
                </a:cxn>
                <a:cxn ang="0">
                  <a:pos x="670" y="298"/>
                </a:cxn>
                <a:cxn ang="0">
                  <a:pos x="595" y="235"/>
                </a:cxn>
                <a:cxn ang="0">
                  <a:pos x="535" y="188"/>
                </a:cxn>
                <a:cxn ang="0">
                  <a:pos x="460" y="141"/>
                </a:cxn>
                <a:cxn ang="0">
                  <a:pos x="383" y="102"/>
                </a:cxn>
                <a:cxn ang="0">
                  <a:pos x="291" y="69"/>
                </a:cxn>
                <a:cxn ang="0">
                  <a:pos x="192" y="45"/>
                </a:cxn>
                <a:cxn ang="0">
                  <a:pos x="87" y="24"/>
                </a:cxn>
              </a:cxnLst>
              <a:rect l="0" t="0" r="r" b="b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rgbClr val="E9006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001" t="8990" r="28257" b="21219"/>
          <a:stretch/>
        </p:blipFill>
        <p:spPr bwMode="auto">
          <a:xfrm>
            <a:off x="5724128" y="165819"/>
            <a:ext cx="2987824" cy="160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Risultati immagini per universita tor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517232"/>
            <a:ext cx="1179078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74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-756592" y="1916832"/>
            <a:ext cx="10801200" cy="2520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2924944"/>
            <a:ext cx="7056784" cy="1143000"/>
          </a:xfrm>
        </p:spPr>
        <p:txBody>
          <a:bodyPr>
            <a:noAutofit/>
          </a:bodyPr>
          <a:lstStyle/>
          <a:p>
            <a:r>
              <a:rPr lang="it-IT" sz="2800" b="1" dirty="0">
                <a:ln/>
                <a:solidFill>
                  <a:srgbClr val="FF3399"/>
                </a:solidFill>
              </a:rPr>
              <a:t>Progetto di mappatura </a:t>
            </a:r>
            <a:r>
              <a:rPr lang="it-IT" sz="2800" b="1" dirty="0" smtClean="0">
                <a:ln/>
                <a:solidFill>
                  <a:srgbClr val="FF3399"/>
                </a:solidFill>
              </a:rPr>
              <a:t>internazionale </a:t>
            </a:r>
            <a:r>
              <a:rPr lang="it-IT" sz="2800" b="1" dirty="0">
                <a:ln/>
                <a:solidFill>
                  <a:srgbClr val="FF3399"/>
                </a:solidFill>
              </a:rPr>
              <a:t>delle normative di protezione dei diritti umani con particolare riferimento alla salute delle donne </a:t>
            </a:r>
            <a:br>
              <a:rPr lang="it-IT" sz="2800" b="1" dirty="0">
                <a:ln/>
                <a:solidFill>
                  <a:srgbClr val="FF3399"/>
                </a:solidFill>
              </a:rPr>
            </a:br>
            <a:r>
              <a:rPr lang="it-IT" sz="2800" b="1" dirty="0">
                <a:ln/>
                <a:solidFill>
                  <a:srgbClr val="FF3399"/>
                </a:solidFill>
              </a:rPr>
              <a:t/>
            </a:r>
            <a:br>
              <a:rPr lang="it-IT" sz="2800" b="1" dirty="0">
                <a:ln/>
                <a:solidFill>
                  <a:srgbClr val="FF3399"/>
                </a:solidFill>
              </a:rPr>
            </a:br>
            <a:endParaRPr lang="it-IT" sz="2800" b="1" dirty="0">
              <a:ln/>
              <a:solidFill>
                <a:srgbClr val="FF3399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843265"/>
            <a:ext cx="4882439" cy="3410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Borsa di studio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 la ricerca degli studenti della 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Facoltà di Giurisprudenza dell’Università di Torino,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coordinati dall’Avv. Carola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Carazzone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collaborazione con FIGO</a:t>
            </a:r>
            <a:endParaRPr lang="it-IT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404664"/>
            <a:ext cx="10509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72722"/>
          <a:stretch/>
        </p:blipFill>
        <p:spPr bwMode="auto">
          <a:xfrm>
            <a:off x="5423090" y="3790630"/>
            <a:ext cx="3541398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Risultati immagini per figo gynecology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146"/>
          <a:stretch/>
        </p:blipFill>
        <p:spPr bwMode="auto">
          <a:xfrm>
            <a:off x="6120680" y="332656"/>
            <a:ext cx="1475656" cy="127425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06"/>
            <a:ext cx="13940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67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Tema di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846</Words>
  <Application>Microsoft Macintosh PowerPoint</Application>
  <PresentationFormat>Presentazione su schermo (4:3)</PresentationFormat>
  <Paragraphs>124</Paragraphs>
  <Slides>31</Slides>
  <Notes>3</Notes>
  <HiddenSlides>0</HiddenSlides>
  <MMClips>0</MMClips>
  <ScaleCrop>false</ScaleCrop>
  <HeadingPairs>
    <vt:vector size="4" baseType="variant">
      <vt:variant>
        <vt:lpstr>Modello struttura</vt:lpstr>
      </vt:variant>
      <vt:variant>
        <vt:i4>4</vt:i4>
      </vt:variant>
      <vt:variant>
        <vt:lpstr>Titoli diapositive</vt:lpstr>
      </vt:variant>
      <vt:variant>
        <vt:i4>31</vt:i4>
      </vt:variant>
    </vt:vector>
  </HeadingPairs>
  <TitlesOfParts>
    <vt:vector size="35" baseType="lpstr">
      <vt:lpstr>Tema di Office</vt:lpstr>
      <vt:lpstr>11_Tema di Office</vt:lpstr>
      <vt:lpstr>1_Tema di Office</vt:lpstr>
      <vt:lpstr>4_Tema di Office</vt:lpstr>
      <vt:lpstr>Diapositiva 1</vt:lpstr>
      <vt:lpstr>Diapositiva 2</vt:lpstr>
      <vt:lpstr>  Comitato Mondiale per  la Salute della Donna e i Diritti Umani  </vt:lpstr>
      <vt:lpstr>Diapositiva 4</vt:lpstr>
      <vt:lpstr>Diapositiva 5</vt:lpstr>
      <vt:lpstr>Diapositiva 6</vt:lpstr>
      <vt:lpstr>Diapositiva 7</vt:lpstr>
      <vt:lpstr>Diapositiva 8</vt:lpstr>
      <vt:lpstr>Progetto di mappatura internazionale delle normative di protezione dei diritti umani con particolare riferimento alla salute delle donne   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In-formazione, promozione della salute</vt:lpstr>
      <vt:lpstr>In-formazione, promozione della salute</vt:lpstr>
      <vt:lpstr>Ricerca</vt:lpstr>
      <vt:lpstr>Una Fondazione a porte aperte…</vt:lpstr>
      <vt:lpstr>Diapositiva 27</vt:lpstr>
      <vt:lpstr>Diapositiva 28</vt:lpstr>
      <vt:lpstr>Diapositiva 29</vt:lpstr>
      <vt:lpstr>Diapositiva 30</vt:lpstr>
      <vt:lpstr>Diapositiva 31</vt:lpstr>
    </vt:vector>
  </TitlesOfParts>
  <Manager/>
  <Company>Hewlett-Packard Company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qwer1234</dc:creator>
  <cp:keywords/>
  <dc:description/>
  <cp:lastModifiedBy>cristina</cp:lastModifiedBy>
  <cp:revision>288</cp:revision>
  <cp:lastPrinted>2017-12-20T17:08:23Z</cp:lastPrinted>
  <dcterms:created xsi:type="dcterms:W3CDTF">2018-01-23T10:24:10Z</dcterms:created>
  <dcterms:modified xsi:type="dcterms:W3CDTF">2018-01-23T10:28:42Z</dcterms:modified>
  <cp:category/>
</cp:coreProperties>
</file>