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revisionInfo.xml" ContentType="application/vnd.ms-powerpoint.revisioninfo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01" r:id="rId2"/>
    <p:sldId id="911" r:id="rId3"/>
    <p:sldId id="802" r:id="rId4"/>
    <p:sldId id="809" r:id="rId5"/>
    <p:sldId id="810" r:id="rId6"/>
    <p:sldId id="904" r:id="rId7"/>
    <p:sldId id="815" r:id="rId8"/>
    <p:sldId id="852" r:id="rId9"/>
    <p:sldId id="853" r:id="rId10"/>
    <p:sldId id="816" r:id="rId11"/>
    <p:sldId id="817" r:id="rId12"/>
    <p:sldId id="851" r:id="rId13"/>
    <p:sldId id="894" r:id="rId14"/>
    <p:sldId id="895" r:id="rId15"/>
    <p:sldId id="820" r:id="rId16"/>
    <p:sldId id="821" r:id="rId17"/>
    <p:sldId id="822" r:id="rId18"/>
    <p:sldId id="823" r:id="rId19"/>
    <p:sldId id="824" r:id="rId20"/>
    <p:sldId id="885" r:id="rId21"/>
    <p:sldId id="854" r:id="rId22"/>
    <p:sldId id="861" r:id="rId23"/>
    <p:sldId id="827" r:id="rId24"/>
    <p:sldId id="828" r:id="rId25"/>
    <p:sldId id="829" r:id="rId26"/>
    <p:sldId id="832" r:id="rId27"/>
    <p:sldId id="833" r:id="rId28"/>
    <p:sldId id="865" r:id="rId29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F3399"/>
    <a:srgbClr val="FF33CC"/>
    <a:srgbClr val="FF0066"/>
    <a:srgbClr val="EAEAEA"/>
    <a:srgbClr val="E2E2E2"/>
    <a:srgbClr val="DDDDDD"/>
    <a:srgbClr val="F7F7F7"/>
    <a:srgbClr val="FFCCFF"/>
    <a:srgbClr val="FDE7F9"/>
    <a:srgbClr val="CCFF99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:a="http://schemas.openxmlformats.org/drawingml/2006/main" xmlns:r="http://schemas.openxmlformats.org/officeDocument/2006/relationships" xmlns:p="http://schemas.openxmlformats.org/presentationml/2006/main" xmlns="" xmlns:p15="http://schemas.microsoft.com/office/powerpoint/2012/main" xmlns:mv="urn:schemas-microsoft-com:mac:vml" xmlns:mc="http://schemas.openxmlformats.org/markup-compatibility/2006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708" autoAdjust="0"/>
    <p:restoredTop sz="94660"/>
  </p:normalViewPr>
  <p:slideViewPr>
    <p:cSldViewPr showGuides="1">
      <p:cViewPr>
        <p:scale>
          <a:sx n="60" d="100"/>
          <a:sy n="60" d="100"/>
        </p:scale>
        <p:origin x="-1720" y="-848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1031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1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069" y="0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0D7A5D35-0C20-4EC4-8A6C-FED175CC8453}" type="datetimeFigureOut">
              <a:rPr lang="en-GB" smtClean="0"/>
              <a:pPr/>
              <a:t>23-01-2018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9106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069" y="9429106"/>
            <a:ext cx="2945984" cy="4959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44D215D2-8313-4CCF-9008-32960D8194D9}" type="slidenum">
              <a:rPr lang="en-GB" smtClean="0"/>
              <a:pPr/>
              <a:t>‹n.›</a:t>
            </a:fld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84636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/>
          <a:lstStyle>
            <a:lvl1pPr algn="r">
              <a:defRPr sz="1200"/>
            </a:lvl1pPr>
          </a:lstStyle>
          <a:p>
            <a:fld id="{321236E2-4A54-4737-9C56-615D0BF819C5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84" tIns="46342" rIns="92684" bIns="46342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684" tIns="46342" rIns="92684" bIns="46342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2684" tIns="46342" rIns="92684" bIns="46342" rtlCol="0" anchor="b"/>
          <a:lstStyle>
            <a:lvl1pPr algn="r">
              <a:defRPr sz="1200"/>
            </a:lvl1pPr>
          </a:lstStyle>
          <a:p>
            <a:fld id="{B54F34C0-F544-4353-8A6D-3C0995C4B27D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092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3C01F-2430-4E14-9C17-BB5A33A0B822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69358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9091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6542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80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5886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187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4191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8978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6708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6901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33654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7129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B9761-6C9A-4CE5-A552-D43164BBBF74}" type="datetimeFigureOut">
              <a:rPr lang="it-IT" smtClean="0"/>
              <a:pPr/>
              <a:t>23-01-2018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59BFC-F2DC-42BE-B4E4-09B0E9D58E28}" type="slidenum">
              <a:rPr lang="it-IT" smtClean="0"/>
              <a:pPr/>
              <a:t>‹n.›</a:t>
            </a:fld>
            <a:endParaRPr lang="it-IT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2959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microsoft.com/office/2007/relationships/hdphoto" Target="../media/hdphoto5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jpeg"/><Relationship Id="rId20" Type="http://schemas.openxmlformats.org/officeDocument/2006/relationships/image" Target="../media/image51.png"/><Relationship Id="rId21" Type="http://schemas.openxmlformats.org/officeDocument/2006/relationships/image" Target="../media/image52.png"/><Relationship Id="rId22" Type="http://schemas.openxmlformats.org/officeDocument/2006/relationships/image" Target="../media/image53.png"/><Relationship Id="rId23" Type="http://schemas.openxmlformats.org/officeDocument/2006/relationships/image" Target="../media/image54.png"/><Relationship Id="rId24" Type="http://schemas.openxmlformats.org/officeDocument/2006/relationships/image" Target="../media/image55.png"/><Relationship Id="rId25" Type="http://schemas.openxmlformats.org/officeDocument/2006/relationships/image" Target="../media/image56.png"/><Relationship Id="rId26" Type="http://schemas.openxmlformats.org/officeDocument/2006/relationships/image" Target="../media/image57.png"/><Relationship Id="rId27" Type="http://schemas.microsoft.com/office/2007/relationships/hdphoto" Target="../media/hdphoto6.wdp"/><Relationship Id="rId28" Type="http://schemas.openxmlformats.org/officeDocument/2006/relationships/image" Target="../media/image58.png"/><Relationship Id="rId29" Type="http://schemas.microsoft.com/office/2007/relationships/hdphoto" Target="../media/hdphoto7.wdp"/><Relationship Id="rId10" Type="http://schemas.openxmlformats.org/officeDocument/2006/relationships/image" Target="../media/image41.png"/><Relationship Id="rId11" Type="http://schemas.openxmlformats.org/officeDocument/2006/relationships/image" Target="../media/image42.jpeg"/><Relationship Id="rId12" Type="http://schemas.openxmlformats.org/officeDocument/2006/relationships/image" Target="../media/image43.jpeg"/><Relationship Id="rId13" Type="http://schemas.openxmlformats.org/officeDocument/2006/relationships/image" Target="../media/image44.gif"/><Relationship Id="rId14" Type="http://schemas.openxmlformats.org/officeDocument/2006/relationships/image" Target="../media/image45.png"/><Relationship Id="rId15" Type="http://schemas.openxmlformats.org/officeDocument/2006/relationships/image" Target="../media/image46.jpeg"/><Relationship Id="rId16" Type="http://schemas.openxmlformats.org/officeDocument/2006/relationships/image" Target="../media/image47.jpeg"/><Relationship Id="rId17" Type="http://schemas.openxmlformats.org/officeDocument/2006/relationships/image" Target="../media/image48.jpeg"/><Relationship Id="rId18" Type="http://schemas.openxmlformats.org/officeDocument/2006/relationships/image" Target="../media/image49.jpeg"/><Relationship Id="rId19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jpeg"/><Relationship Id="rId12" Type="http://schemas.openxmlformats.org/officeDocument/2006/relationships/image" Target="../media/image68.png"/><Relationship Id="rId13" Type="http://schemas.openxmlformats.org/officeDocument/2006/relationships/image" Target="../media/image69.jpeg"/><Relationship Id="rId14" Type="http://schemas.openxmlformats.org/officeDocument/2006/relationships/image" Target="../media/image70.png"/><Relationship Id="rId15" Type="http://schemas.microsoft.com/office/2007/relationships/hdphoto" Target="../media/hdphoto8.wdp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7" Type="http://schemas.openxmlformats.org/officeDocument/2006/relationships/image" Target="../media/image64.png"/><Relationship Id="rId8" Type="http://schemas.openxmlformats.org/officeDocument/2006/relationships/image" Target="../media/image45.png"/><Relationship Id="rId9" Type="http://schemas.openxmlformats.org/officeDocument/2006/relationships/image" Target="../media/image65.jpeg"/><Relationship Id="rId10" Type="http://schemas.openxmlformats.org/officeDocument/2006/relationships/image" Target="../media/image6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Relationship Id="rId3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jpeg"/><Relationship Id="rId9" Type="http://schemas.openxmlformats.org/officeDocument/2006/relationships/image" Target="../media/image87.png"/><Relationship Id="rId10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microsoft.com/office/2007/relationships/hdphoto" Target="../media/hdphoto9.wdp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93.jpeg"/><Relationship Id="rId5" Type="http://schemas.openxmlformats.org/officeDocument/2006/relationships/image" Target="../media/image36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5.png"/><Relationship Id="rId5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6" Type="http://schemas.microsoft.com/office/2007/relationships/hdphoto" Target="../media/hdphoto13.wdp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6" Type="http://schemas.openxmlformats.org/officeDocument/2006/relationships/image" Target="../media/image106.jpeg"/><Relationship Id="rId7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6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3" Type="http://schemas.openxmlformats.org/officeDocument/2006/relationships/image" Target="../media/image11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7" Type="http://schemas.microsoft.com/office/2007/relationships/hdphoto" Target="../media/hdphoto2.wdp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microsoft.com/office/2007/relationships/hdphoto" Target="../media/hdphoto3.wdp"/><Relationship Id="rId5" Type="http://schemas.openxmlformats.org/officeDocument/2006/relationships/image" Target="../media/image24.png"/><Relationship Id="rId6" Type="http://schemas.microsoft.com/office/2007/relationships/hdphoto" Target="../media/hdphoto4.wdp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67744" y="5896002"/>
            <a:ext cx="4676096" cy="41331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70000"/>
              </a:lnSpc>
              <a:spcBef>
                <a:spcPts val="1625"/>
              </a:spcBef>
              <a:buClr>
                <a:srgbClr val="FFFFFF"/>
              </a:buClr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68825" algn="l"/>
                <a:tab pos="5483225" algn="l"/>
                <a:tab pos="6396038" algn="l"/>
                <a:tab pos="7310438" algn="l"/>
                <a:tab pos="8224838" algn="l"/>
                <a:tab pos="9139238" algn="l"/>
                <a:tab pos="10052050" algn="l"/>
              </a:tabLst>
            </a:pPr>
            <a:r>
              <a:rPr lang="it-IT" sz="2800" b="1" dirty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Chiara Benedetto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411760" y="6269831"/>
            <a:ext cx="4676096" cy="615553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buClr>
                <a:srgbClr val="FFFFFF"/>
              </a:buClr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68825" algn="l"/>
                <a:tab pos="5483225" algn="l"/>
                <a:tab pos="6396038" algn="l"/>
                <a:tab pos="7310438" algn="l"/>
                <a:tab pos="8224838" algn="l"/>
                <a:tab pos="9139238" algn="l"/>
                <a:tab pos="10052050" algn="l"/>
              </a:tabLst>
            </a:pPr>
            <a:r>
              <a:rPr lang="it-IT" sz="1700" i="1" dirty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Direttore Ginecologia e Ostetricia Universitaria I</a:t>
            </a:r>
          </a:p>
          <a:p>
            <a:pPr algn="ctr">
              <a:buClr>
                <a:srgbClr val="FFFFFF"/>
              </a:buClr>
              <a:tabLst>
                <a:tab pos="0" algn="l"/>
                <a:tab pos="912813" algn="l"/>
                <a:tab pos="1827213" algn="l"/>
                <a:tab pos="2741613" algn="l"/>
                <a:tab pos="3654425" algn="l"/>
                <a:tab pos="4568825" algn="l"/>
                <a:tab pos="5483225" algn="l"/>
                <a:tab pos="6396038" algn="l"/>
                <a:tab pos="7310438" algn="l"/>
                <a:tab pos="8224838" algn="l"/>
                <a:tab pos="9139238" algn="l"/>
                <a:tab pos="10052050" algn="l"/>
              </a:tabLst>
            </a:pPr>
            <a:r>
              <a:rPr lang="it-IT" sz="1700" i="1" dirty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Presidente Fondazione Medicina a Misura di Donna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45648"/>
          <a:stretch/>
        </p:blipFill>
        <p:spPr bwMode="auto">
          <a:xfrm>
            <a:off x="-36512" y="-27384"/>
            <a:ext cx="9199562" cy="28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852936"/>
            <a:ext cx="9144000" cy="4005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716093" y="4293096"/>
            <a:ext cx="50962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>
                <a:ln/>
                <a:solidFill>
                  <a:srgbClr val="FF3399"/>
                </a:solidFill>
                <a:latin typeface="+mj-lt"/>
              </a:rPr>
              <a:t>I passi insieme nel 2017</a:t>
            </a:r>
            <a:r>
              <a:rPr lang="mr-IN" sz="3600" b="1" dirty="0">
                <a:ln/>
                <a:solidFill>
                  <a:srgbClr val="FF3399"/>
                </a:solidFill>
                <a:latin typeface="+mj-lt"/>
              </a:rPr>
              <a:t>…</a:t>
            </a:r>
            <a:endParaRPr lang="it-IT" sz="3600" b="1" dirty="0">
              <a:ln/>
              <a:solidFill>
                <a:srgbClr val="FF3399"/>
              </a:solidFill>
              <a:latin typeface="+mj-lt"/>
            </a:endParaRPr>
          </a:p>
          <a:p>
            <a:r>
              <a:rPr lang="it-IT" sz="3600" b="1" dirty="0">
                <a:ln/>
                <a:solidFill>
                  <a:srgbClr val="FF3399"/>
                </a:solidFill>
                <a:latin typeface="+mj-lt"/>
              </a:rPr>
              <a:t>Uno sguardo al futuro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23528" y="3429182"/>
            <a:ext cx="2016224" cy="249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940152" y="188640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28384" y="332656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6215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1641064" y="362562"/>
            <a:ext cx="67473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Campagna contro il tabagismo in gravidanza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66604"/>
            <a:ext cx="4038600" cy="567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1AF6654-DAD2-499A-AA3B-8DDD804A4CC4}"/>
              </a:ext>
            </a:extLst>
          </p:cNvPr>
          <p:cNvSpPr/>
          <p:nvPr/>
        </p:nvSpPr>
        <p:spPr>
          <a:xfrm>
            <a:off x="473231" y="836712"/>
            <a:ext cx="792088" cy="94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506" name="Picture 2" descr="Risultati immagini per immagine calendario  21 novembr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grayscl/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889" b="97111" l="10000" r="92222">
                        <a14:foregroundMark x1="28889" y1="28889" x2="82222" y2="32667"/>
                        <a14:foregroundMark x1="32667" y1="21556" x2="86000" y2="23333"/>
                        <a14:foregroundMark x1="42889" y1="8444" x2="40222" y2="76444"/>
                        <a14:foregroundMark x1="72889" y1="9333" x2="75556" y2="80222"/>
                        <a14:foregroundMark x1="31778" y1="42889" x2="72889" y2="48444"/>
                        <a14:foregroundMark x1="33556" y1="43778" x2="79333" y2="42889"/>
                        <a14:foregroundMark x1="38222" y1="49556" x2="88667" y2="54222"/>
                        <a14:foregroundMark x1="22444" y1="25111" x2="22444" y2="97111"/>
                        <a14:foregroundMark x1="30000" y1="93333" x2="79333" y2="88667"/>
                        <a14:foregroundMark x1="87778" y1="16889" x2="86889" y2="89556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41512" y="0"/>
            <a:ext cx="1689176" cy="168917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01223" y="836712"/>
            <a:ext cx="606381" cy="569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934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CC7CC89-CAFB-4F07-B31F-B200CC97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0000" t="8657" r="1103" b="4719"/>
          <a:stretch/>
        </p:blipFill>
        <p:spPr>
          <a:xfrm>
            <a:off x="28889" y="0"/>
            <a:ext cx="4471103" cy="316835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5E61EAE-9C2A-4595-BF1F-3021DF5F8F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0" t="8657" r="1103" b="4721"/>
          <a:stretch/>
        </p:blipFill>
        <p:spPr>
          <a:xfrm>
            <a:off x="4499992" y="0"/>
            <a:ext cx="4471103" cy="316835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82C1E93-313F-4BD7-B0B6-AA97E58183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000" t="8657" r="1103" b="4719"/>
          <a:stretch/>
        </p:blipFill>
        <p:spPr>
          <a:xfrm>
            <a:off x="4572000" y="3458402"/>
            <a:ext cx="4471103" cy="31683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DC16B98-524B-45F1-B125-FD50165022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9612" t="8326" r="1492" b="5050"/>
          <a:stretch/>
        </p:blipFill>
        <p:spPr>
          <a:xfrm>
            <a:off x="28889" y="3453600"/>
            <a:ext cx="4471103" cy="316835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-756592" y="2204864"/>
            <a:ext cx="10801200" cy="12241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559311" y="2645132"/>
            <a:ext cx="7881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rgbClr val="FF3399"/>
                </a:solidFill>
                <a:latin typeface="+mj-lt"/>
              </a:rPr>
              <a:t>Nuovo Sito Fondazione Medicina a Misura di Donna</a:t>
            </a:r>
            <a:endParaRPr lang="it-IT" sz="2800" b="1" dirty="0">
              <a:ln/>
              <a:solidFill>
                <a:srgbClr val="FF3399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827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e 28"/>
          <p:cNvSpPr/>
          <p:nvPr/>
        </p:nvSpPr>
        <p:spPr>
          <a:xfrm>
            <a:off x="4991618" y="1268760"/>
            <a:ext cx="3972870" cy="153846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/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Borse di studio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05247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schemeClr val="bg1"/>
                </a:solidFill>
              </a:rPr>
              <a:t>Cultura e Salute</a:t>
            </a:r>
            <a:endParaRPr lang="it-IT" sz="2200" b="1" dirty="0">
              <a:ln/>
              <a:solidFill>
                <a:schemeClr val="bg1"/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medica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Acquisizione </a:t>
            </a: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656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Picture 9" descr="C:\Users\lab01\Downloads\AM_colore_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740330" y="2159297"/>
            <a:ext cx="1290931" cy="111274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gamtorino.it/img_pagine/Logo-FTM-05_copia_20091017112623.__412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5496" y="908720"/>
            <a:ext cx="1584176" cy="146497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39734"/>
            <a:ext cx="912332" cy="91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48" t="13614" r="2677" b="14164"/>
          <a:stretch/>
        </p:blipFill>
        <p:spPr bwMode="auto">
          <a:xfrm>
            <a:off x="4091870" y="4333361"/>
            <a:ext cx="1918863" cy="101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://www.artelabonline.com/article_files/art_491_X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52951" y="2966900"/>
            <a:ext cx="2000264" cy="1065499"/>
          </a:xfrm>
          <a:prstGeom prst="rect">
            <a:avLst/>
          </a:prstGeom>
          <a:noFill/>
        </p:spPr>
      </p:pic>
      <p:pic>
        <p:nvPicPr>
          <p:cNvPr id="12" name="Picture 6" descr="http://www.susaculture.org/logo_susacultur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09762" y="5829131"/>
            <a:ext cx="1624179" cy="534269"/>
          </a:xfrm>
          <a:prstGeom prst="rect">
            <a:avLst/>
          </a:prstGeom>
          <a:noFill/>
        </p:spPr>
      </p:pic>
      <p:pic>
        <p:nvPicPr>
          <p:cNvPr id="14" name="Picture 10" descr="http://www.isapassoni.it/images/index/home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3361"/>
            <a:ext cx="1561676" cy="1039452"/>
          </a:xfrm>
          <a:prstGeom prst="rect">
            <a:avLst/>
          </a:prstGeom>
          <a:noFill/>
        </p:spPr>
      </p:pic>
      <p:pic>
        <p:nvPicPr>
          <p:cNvPr id="15" name="Picture 2" descr="http://mardousthinkingaboutshoes.files.wordpress.com/2013/11/artissima_logo2013.jpg?w=640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9D7E8"/>
              </a:clrFrom>
              <a:clrTo>
                <a:srgbClr val="F9D7E8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76259" y="4343800"/>
            <a:ext cx="1057372" cy="105737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upload.wikimedia.org/wikipedia/it/thumb/1/1b/Logo_Palazzo_Madama_Torino.png/480px-Logo_Palazzo_Madama_Torin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33e690c9-80dd-4cf3-b743-6475113461f8" descr="B3842920-3CD4-4DA3-ABD7-898EB2DF3A6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603" y="3184388"/>
            <a:ext cx="1171130" cy="82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ee02164\AppData\Local\Microsoft\Windows\Temporary Internet Files\Content.Outlook\6RA40JOC\logo leggero-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401692" y="1999829"/>
            <a:ext cx="1742320" cy="89663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ee02164\AppData\Local\Microsoft\Windows\Temporary Internet Files\Content.Outlook\6RA40JOC\Logo FF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72357" y="4675766"/>
            <a:ext cx="2045890" cy="39344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1043608" y="260659"/>
            <a:ext cx="7643217" cy="523174"/>
          </a:xfrm>
          <a:prstGeom prst="rect">
            <a:avLst/>
          </a:prstGeom>
          <a:noFill/>
        </p:spPr>
        <p:txBody>
          <a:bodyPr wrap="square" lIns="91390" tIns="45697" rIns="91390" bIns="45697" rtlCol="0">
            <a:spAutoFit/>
          </a:bodyPr>
          <a:lstStyle/>
          <a:p>
            <a:pPr algn="r" defTabSz="913933"/>
            <a:r>
              <a:rPr lang="it-IT" sz="2800" b="1" dirty="0">
                <a:solidFill>
                  <a:srgbClr val="FF3399"/>
                </a:solidFill>
              </a:rPr>
              <a:t>Piattaforma di Ricerca e Azione «Arte e Salute»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7844" y="63962"/>
            <a:ext cx="867771" cy="107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 descr="Risultati immagini per opera barol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8673" y="5661248"/>
            <a:ext cx="1592189" cy="97908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141039" y="5757263"/>
            <a:ext cx="15344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933"/>
            <a:r>
              <a:rPr lang="it-IT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Istituto Casorati </a:t>
            </a:r>
          </a:p>
          <a:p>
            <a:pPr algn="ctr" defTabSz="913933"/>
            <a:r>
              <a:rPr lang="it-IT" sz="1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Romagnano Sesia</a:t>
            </a:r>
          </a:p>
        </p:txBody>
      </p:sp>
      <p:pic>
        <p:nvPicPr>
          <p:cNvPr id="24584" name="Picture 8" descr="Risultati immagini per asilobianco.it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561993" y="6078877"/>
            <a:ext cx="1356254" cy="40321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ttore 1 25"/>
          <p:cNvCxnSpPr/>
          <p:nvPr/>
        </p:nvCxnSpPr>
        <p:spPr>
          <a:xfrm flipH="1">
            <a:off x="1619672" y="836712"/>
            <a:ext cx="752434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Risultati immagini per master di teatro sociale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69082" y="1220939"/>
            <a:ext cx="2720941" cy="69589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scuole di san carlo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37291" y="5317987"/>
            <a:ext cx="1145754" cy="14017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itis rosmini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636912"/>
            <a:ext cx="2325811" cy="139548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ttore 1 23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96415" y="5221183"/>
            <a:ext cx="1820368" cy="64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52951" y="2079124"/>
            <a:ext cx="1257782" cy="73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397429" y="3789040"/>
            <a:ext cx="1505044" cy="73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8673" y="3384580"/>
            <a:ext cx="2076977" cy="64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1729139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44125" y="2279513"/>
            <a:ext cx="90487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27">
                    <a14:imgEffect>
                      <a14:backgroundRemoval t="1282" b="99519" l="0" r="100000">
                        <a14:foregroundMark x1="1441" y1="88942" x2="97119" y2="83333"/>
                        <a14:foregroundMark x1="1441" y1="85256" x2="95593" y2="78526"/>
                        <a14:foregroundMark x1="3475" y1="81410" x2="50763" y2="81410"/>
                        <a14:foregroundMark x1="3983" y1="80449" x2="98136" y2="87981"/>
                        <a14:foregroundMark x1="43220" y1="93750" x2="55847" y2="96635"/>
                        <a14:foregroundMark x1="44746" y1="95673" x2="54322" y2="92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1852" y="2308631"/>
            <a:ext cx="1234124" cy="652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29">
                    <a14:imgEffect>
                      <a14:backgroundRemoval t="1089" b="100000" l="0" r="100000">
                        <a14:foregroundMark x1="12500" y1="58942" x2="81738" y2="55677"/>
                        <a14:foregroundMark x1="13770" y1="70762" x2="89160" y2="66407"/>
                        <a14:foregroundMark x1="83105" y1="57854" x2="89160" y2="56765"/>
                        <a14:foregroundMark x1="27246" y1="90047" x2="70313" y2="86781"/>
                        <a14:foregroundMark x1="27930" y1="86781" x2="73633" y2="92068"/>
                        <a14:foregroundMark x1="32617" y1="92068" x2="73633" y2="92068"/>
                        <a14:foregroundMark x1="7129" y1="53655" x2="31934" y2="54588"/>
                        <a14:foregroundMark x1="10449" y1="48212" x2="27930" y2="52566"/>
                        <a14:foregroundMark x1="9082" y1="71851" x2="30664" y2="68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960187" y="2154873"/>
            <a:ext cx="1352207" cy="84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3469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-25082" y="3052578"/>
            <a:ext cx="1800201" cy="1240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0" y="5074143"/>
            <a:ext cx="2136884" cy="88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Risultati immagini per av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974887" y="5084867"/>
            <a:ext cx="1653470" cy="720080"/>
          </a:xfrm>
          <a:prstGeom prst="rect">
            <a:avLst/>
          </a:prstGeom>
          <a:noFill/>
        </p:spPr>
      </p:pic>
      <p:pic>
        <p:nvPicPr>
          <p:cNvPr id="12" name="Picture 2" descr="Risultati immagini per conservatorio giuseppe verdi torin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035031" y="4951327"/>
            <a:ext cx="2075187" cy="105742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isultati immagini per InnerWheel Torino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 bwMode="auto">
          <a:xfrm>
            <a:off x="3628737" y="3096592"/>
            <a:ext cx="1152128" cy="113603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isultati immagini per amici della filarmonica torino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303976" y="3233700"/>
            <a:ext cx="1584176" cy="87827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1043608" y="260659"/>
            <a:ext cx="7643217" cy="523174"/>
          </a:xfrm>
          <a:prstGeom prst="rect">
            <a:avLst/>
          </a:prstGeom>
          <a:noFill/>
        </p:spPr>
        <p:txBody>
          <a:bodyPr wrap="square" lIns="91390" tIns="45697" rIns="91390" bIns="45697" rtlCol="0">
            <a:spAutoFit/>
          </a:bodyPr>
          <a:lstStyle/>
          <a:p>
            <a:pPr algn="r" defTabSz="913933"/>
            <a:r>
              <a:rPr lang="it-IT" sz="2800" b="1" dirty="0">
                <a:solidFill>
                  <a:srgbClr val="FF3399"/>
                </a:solidFill>
              </a:rPr>
              <a:t>Piattaforma di Ricerca e Azione «Arte e Salute»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7844" y="63962"/>
            <a:ext cx="867771" cy="107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magine 20" descr="logo teatro regio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95396" y="1246572"/>
            <a:ext cx="910615" cy="1214153"/>
          </a:xfrm>
          <a:prstGeom prst="rect">
            <a:avLst/>
          </a:prstGeom>
        </p:spPr>
      </p:pic>
      <p:pic>
        <p:nvPicPr>
          <p:cNvPr id="22" name="Immagine 21" descr="mito-logo.jpg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48021"/>
          <a:stretch/>
        </p:blipFill>
        <p:spPr>
          <a:xfrm>
            <a:off x="323527" y="1337283"/>
            <a:ext cx="792087" cy="1086990"/>
          </a:xfrm>
          <a:prstGeom prst="rect">
            <a:avLst/>
          </a:prstGeom>
        </p:spPr>
      </p:pic>
      <p:pic>
        <p:nvPicPr>
          <p:cNvPr id="29" name="Immagine 28" descr="afdotta un pianista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581807" y="3233700"/>
            <a:ext cx="1002231" cy="784355"/>
          </a:xfrm>
          <a:prstGeom prst="rect">
            <a:avLst/>
          </a:prstGeom>
        </p:spPr>
      </p:pic>
      <p:pic>
        <p:nvPicPr>
          <p:cNvPr id="30" name="Immagine 29" descr="santa pelagia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547664" y="1340687"/>
            <a:ext cx="1045296" cy="1159211"/>
          </a:xfrm>
          <a:prstGeom prst="rect">
            <a:avLst/>
          </a:prstGeom>
        </p:spPr>
      </p:pic>
      <p:pic>
        <p:nvPicPr>
          <p:cNvPr id="31" name="Immagine 30" descr="Xenia-Ensemble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102837" y="1593929"/>
            <a:ext cx="778085" cy="652726"/>
          </a:xfrm>
          <a:prstGeom prst="rect">
            <a:avLst/>
          </a:prstGeom>
        </p:spPr>
      </p:pic>
      <p:pic>
        <p:nvPicPr>
          <p:cNvPr id="32" name="Immagine 31" descr="ARSNova.jpg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365017" y="1269868"/>
            <a:ext cx="1099638" cy="1221820"/>
          </a:xfrm>
          <a:prstGeom prst="rect">
            <a:avLst/>
          </a:prstGeom>
        </p:spPr>
      </p:pic>
      <p:sp>
        <p:nvSpPr>
          <p:cNvPr id="33" name="Rettangolo 32"/>
          <p:cNvSpPr/>
          <p:nvPr/>
        </p:nvSpPr>
        <p:spPr>
          <a:xfrm>
            <a:off x="6082923" y="1393165"/>
            <a:ext cx="1297389" cy="1077172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/>
            <a:r>
              <a:rPr lang="it-IT" sz="1600" i="1" dirty="0">
                <a:ln/>
                <a:solidFill>
                  <a:prstClr val="white">
                    <a:lumMod val="65000"/>
                  </a:prstClr>
                </a:solidFill>
              </a:rPr>
              <a:t>Associazione Culturale Jazz City Torino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1775119" y="3222624"/>
            <a:ext cx="1327718" cy="830950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/>
            <a:r>
              <a:rPr lang="it-IT" sz="1600" i="1" dirty="0">
                <a:ln/>
                <a:solidFill>
                  <a:prstClr val="white">
                    <a:lumMod val="65000"/>
                  </a:prstClr>
                </a:solidFill>
              </a:rPr>
              <a:t>Associazione Culturale </a:t>
            </a:r>
            <a:r>
              <a:rPr lang="it-IT" sz="1600" i="1" dirty="0" err="1">
                <a:ln/>
                <a:solidFill>
                  <a:prstClr val="white">
                    <a:lumMod val="65000"/>
                  </a:prstClr>
                </a:solidFill>
              </a:rPr>
              <a:t>ProVoice</a:t>
            </a:r>
            <a:endParaRPr lang="it-IT" sz="1600" i="1" dirty="0">
              <a:ln/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431" t="10154" r="77490" b="74233"/>
          <a:stretch/>
        </p:blipFill>
        <p:spPr bwMode="auto">
          <a:xfrm>
            <a:off x="2428111" y="4991683"/>
            <a:ext cx="1349451" cy="1304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Connettore 1 19"/>
          <p:cNvCxnSpPr/>
          <p:nvPr/>
        </p:nvCxnSpPr>
        <p:spPr>
          <a:xfrm flipH="1">
            <a:off x="1619672" y="836712"/>
            <a:ext cx="7524340" cy="0"/>
          </a:xfrm>
          <a:prstGeom prst="line">
            <a:avLst/>
          </a:prstGeom>
          <a:ln w="3810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1003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24CACBF-50FE-4D2C-8954-4E148968D6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0632"/>
            <a:ext cx="4901208" cy="576475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2699792" y="362562"/>
            <a:ext cx="4079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Manto di luce alle finestre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0DDFD75-3505-4355-ADC2-B5F2311BB5D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24744"/>
            <a:ext cx="4355976" cy="57332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6AA73ED0-AE9F-4587-9385-270C81ABA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DFDFDF"/>
              </a:clrFrom>
              <a:clrTo>
                <a:srgbClr val="DFDFD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407" t="3482" r="15393" b="15123"/>
          <a:stretch/>
        </p:blipFill>
        <p:spPr>
          <a:xfrm>
            <a:off x="179512" y="8839"/>
            <a:ext cx="1152128" cy="1511802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731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FF9DF82-C71E-40DA-9C22-2455BECCF87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68251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DE59151-D499-4354-84D3-2F04524514E0}"/>
              </a:ext>
            </a:extLst>
          </p:cNvPr>
          <p:cNvSpPr/>
          <p:nvPr/>
        </p:nvSpPr>
        <p:spPr>
          <a:xfrm>
            <a:off x="2411760" y="332656"/>
            <a:ext cx="4302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Il servizio…inizia dai servizi!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A401599-D079-4923-8600-8C52BD8A01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87" y="1196752"/>
            <a:ext cx="3857625" cy="5661248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03032" y="1897668"/>
            <a:ext cx="1460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bg1">
                    <a:lumMod val="65000"/>
                  </a:schemeClr>
                </a:solidFill>
                <a:latin typeface="+mj-lt"/>
              </a:rPr>
              <a:t>PRIMA…</a:t>
            </a:r>
            <a:endParaRPr lang="it-IT" sz="2800" b="1" dirty="0">
              <a:ln/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4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34E3C5F6-303A-4202-A24C-138EA4FCE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1077404"/>
            <a:ext cx="9144000" cy="5735972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2DE59151-D499-4354-84D3-2F04524514E0}"/>
              </a:ext>
            </a:extLst>
          </p:cNvPr>
          <p:cNvSpPr/>
          <p:nvPr/>
        </p:nvSpPr>
        <p:spPr>
          <a:xfrm>
            <a:off x="2411760" y="332656"/>
            <a:ext cx="43026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Il servizio…inizia dai servizi!</a:t>
            </a:r>
          </a:p>
        </p:txBody>
      </p:sp>
      <p:cxnSp>
        <p:nvCxnSpPr>
          <p:cNvPr id="6" name="Connettore 1 5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B143721-4668-4A14-9DE9-C57C29A9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222620" y="4542"/>
            <a:ext cx="865424" cy="107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442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0036EB96-4334-41BD-93A0-A23EC743720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-27384"/>
            <a:ext cx="4711452" cy="688538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89D6AE05-B597-4C62-A8C2-23E55538CF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71500" y="0"/>
            <a:ext cx="5143500" cy="6858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03032" y="1897668"/>
            <a:ext cx="1460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bg1"/>
                </a:solidFill>
                <a:latin typeface="+mj-lt"/>
              </a:rPr>
              <a:t>PRIMA…</a:t>
            </a:r>
            <a:endParaRPr lang="it-IT" sz="2800" b="1" dirty="0">
              <a:ln/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035835" y="404664"/>
            <a:ext cx="3120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bg1"/>
                </a:solidFill>
                <a:latin typeface="+mj-lt"/>
              </a:rPr>
              <a:t>Corridoi piano terra</a:t>
            </a:r>
            <a:endParaRPr lang="it-IT" sz="2800" b="1" dirty="0">
              <a:ln/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13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5277387" y="1078195"/>
            <a:ext cx="3615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+mj-lt"/>
              </a:rPr>
              <a:t>«Se mi guardi ti sento»</a:t>
            </a:r>
            <a:endParaRPr lang="it-IT" sz="2800" b="1" dirty="0">
              <a:ln/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ackgroundRemoval t="9778" b="100000" l="10667" r="89778">
                        <a14:foregroundMark x1="47111" y1="23556" x2="47111" y2="23556"/>
                        <a14:foregroundMark x1="21778" y1="22222" x2="69333" y2="23111"/>
                        <a14:foregroundMark x1="20444" y1="37778" x2="66222" y2="71556"/>
                        <a14:foregroundMark x1="79556" y1="39111" x2="24444" y2="60444"/>
                        <a14:foregroundMark x1="31111" y1="12000" x2="31111" y2="24444"/>
                        <a14:foregroundMark x1="70222" y1="12889" x2="70667" y2="23111"/>
                        <a14:foregroundMark x1="12889" y1="28000" x2="14667" y2="82667"/>
                        <a14:foregroundMark x1="86222" y1="29333" x2="86222" y2="84000"/>
                        <a14:foregroundMark x1="49778" y1="36889" x2="49778" y2="36889"/>
                        <a14:foregroundMark x1="64444" y1="54222" x2="64444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5080" y="116632"/>
            <a:ext cx="1484783" cy="148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035835" y="404664"/>
            <a:ext cx="3120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Corridoi piano terra</a:t>
            </a:r>
            <a:endParaRPr lang="it-IT" sz="2800" b="1" dirty="0">
              <a:ln/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36140" y="5990293"/>
            <a:ext cx="723692" cy="72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B143721-4668-4A14-9DE9-C57C29A9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283404" y="5893312"/>
            <a:ext cx="720080" cy="89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lab01\Downloads\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7810"/>
          <a:stretch/>
        </p:blipFill>
        <p:spPr bwMode="auto">
          <a:xfrm>
            <a:off x="-36512" y="2796825"/>
            <a:ext cx="3660759" cy="297817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lab01\Downloads\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6793"/>
          <a:stretch/>
        </p:blipFill>
        <p:spPr bwMode="auto">
          <a:xfrm>
            <a:off x="3216166" y="1694411"/>
            <a:ext cx="3190106" cy="5218167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ab01\Downloads\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67791" y="1694411"/>
            <a:ext cx="3887255" cy="518300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10">
                    <a14:imgEffect>
                      <a14:backgroundRemoval t="9770" b="89655" l="690" r="90000">
                        <a14:foregroundMark x1="12414" y1="64943" x2="65172" y2="66667"/>
                        <a14:foregroundMark x1="7931" y1="63218" x2="60690" y2="60345"/>
                        <a14:foregroundMark x1="6207" y1="59195" x2="59655" y2="57471"/>
                        <a14:foregroundMark x1="8966" y1="75287" x2="61379" y2="66667"/>
                        <a14:foregroundMark x1="8966" y1="55747" x2="64138" y2="557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6903" y="5805264"/>
            <a:ext cx="1514533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Connettore 1 10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6105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36712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6612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360E53B0-DB63-48D6-A6A2-B2CEC563C4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6201" b="4935"/>
          <a:stretch/>
        </p:blipFill>
        <p:spPr>
          <a:xfrm rot="5400000">
            <a:off x="3494430" y="2104551"/>
            <a:ext cx="3410131" cy="269515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5277387" y="1078195"/>
            <a:ext cx="36150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accent3">
                    <a:lumMod val="75000"/>
                  </a:schemeClr>
                </a:solidFill>
                <a:latin typeface="+mj-lt"/>
              </a:rPr>
              <a:t>«Se mi guardi ti sento»</a:t>
            </a:r>
            <a:endParaRPr lang="it-IT" sz="2800" b="1" dirty="0">
              <a:ln/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ackgroundRemoval t="9778" b="100000" l="10667" r="89778">
                        <a14:foregroundMark x1="47111" y1="23556" x2="47111" y2="23556"/>
                        <a14:foregroundMark x1="21778" y1="22222" x2="69333" y2="23111"/>
                        <a14:foregroundMark x1="20444" y1="37778" x2="66222" y2="71556"/>
                        <a14:foregroundMark x1="79556" y1="39111" x2="24444" y2="60444"/>
                        <a14:foregroundMark x1="31111" y1="12000" x2="31111" y2="24444"/>
                        <a14:foregroundMark x1="70222" y1="12889" x2="70667" y2="23111"/>
                        <a14:foregroundMark x1="12889" y1="28000" x2="14667" y2="82667"/>
                        <a14:foregroundMark x1="86222" y1="29333" x2="86222" y2="84000"/>
                        <a14:foregroundMark x1="49778" y1="36889" x2="49778" y2="36889"/>
                        <a14:foregroundMark x1="64444" y1="54222" x2="64444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75080" y="116632"/>
            <a:ext cx="1484783" cy="148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lab01\Downloads\image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88446" y="2394659"/>
            <a:ext cx="5188989" cy="389174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1C05D46-6156-4750-94C7-5637F1B414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39808" b="4152"/>
          <a:stretch/>
        </p:blipFill>
        <p:spPr>
          <a:xfrm>
            <a:off x="3851921" y="4730127"/>
            <a:ext cx="2597988" cy="21278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61EC488-CF9D-4E1E-BA08-B08994F5D0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067"/>
          <a:stretch/>
        </p:blipFill>
        <p:spPr>
          <a:xfrm rot="5400000">
            <a:off x="5859680" y="2781964"/>
            <a:ext cx="3901560" cy="272110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035835" y="404664"/>
            <a:ext cx="3120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Corridoi piano terra</a:t>
            </a:r>
            <a:endParaRPr lang="it-IT" sz="2800" b="1" dirty="0">
              <a:ln/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cxnSp>
        <p:nvCxnSpPr>
          <p:cNvPr id="12" name="Connettore 1 11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244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E05A86F-0827-4A6E-8415-FEABCB4CA497}"/>
              </a:ext>
            </a:extLst>
          </p:cNvPr>
          <p:cNvSpPr/>
          <p:nvPr/>
        </p:nvSpPr>
        <p:spPr>
          <a:xfrm>
            <a:off x="2771800" y="3060249"/>
            <a:ext cx="7992888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it-IT" sz="3200" b="1" dirty="0">
                <a:ln/>
                <a:solidFill>
                  <a:srgbClr val="EEECE1">
                    <a:lumMod val="90000"/>
                  </a:srgbClr>
                </a:solidFill>
              </a:rPr>
              <a:t>donazione dell’Opera in ceramica </a:t>
            </a:r>
          </a:p>
        </p:txBody>
      </p:sp>
      <p:pic>
        <p:nvPicPr>
          <p:cNvPr id="10" name="Picture 3" descr="G:\Amlo\DIPINTI e SCULTURE, TARGHE\Dipinti Barzagli\Foto piastre Save our flowers\IMG_9774_1.jpg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BCD632C-4402-4D3C-816C-44E3EA043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0000"/>
          <a:stretch/>
        </p:blipFill>
        <p:spPr bwMode="auto">
          <a:xfrm>
            <a:off x="-6188" y="4293096"/>
            <a:ext cx="9150188" cy="257229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isultati immagini per massimo barzagli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648D5BD-A770-4D52-A7E7-67D2D76A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1"/>
            <a:ext cx="2062972" cy="252028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B3D9B3B-329B-4D15-A10C-A3110898FB46}"/>
              </a:ext>
            </a:extLst>
          </p:cNvPr>
          <p:cNvSpPr/>
          <p:nvPr/>
        </p:nvSpPr>
        <p:spPr>
          <a:xfrm>
            <a:off x="2534621" y="2349461"/>
            <a:ext cx="45576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dirty="0">
                <a:ln/>
                <a:solidFill>
                  <a:srgbClr val="FF3399"/>
                </a:solidFill>
              </a:rPr>
              <a:t>“</a:t>
            </a:r>
            <a:r>
              <a:rPr lang="it-IT" sz="4400" b="1" dirty="0" err="1">
                <a:ln/>
                <a:solidFill>
                  <a:srgbClr val="FF3399"/>
                </a:solidFill>
              </a:rPr>
              <a:t>Save</a:t>
            </a:r>
            <a:r>
              <a:rPr lang="it-IT" sz="4400" b="1" dirty="0">
                <a:ln/>
                <a:solidFill>
                  <a:srgbClr val="FF3399"/>
                </a:solidFill>
              </a:rPr>
              <a:t> </a:t>
            </a:r>
            <a:r>
              <a:rPr lang="it-IT" sz="4400" b="1" dirty="0" err="1">
                <a:ln/>
                <a:solidFill>
                  <a:srgbClr val="FF3399"/>
                </a:solidFill>
              </a:rPr>
              <a:t>our</a:t>
            </a:r>
            <a:r>
              <a:rPr lang="it-IT" sz="4400" b="1" dirty="0">
                <a:ln/>
                <a:solidFill>
                  <a:srgbClr val="FF3399"/>
                </a:solidFill>
              </a:rPr>
              <a:t> </a:t>
            </a:r>
            <a:r>
              <a:rPr lang="it-IT" sz="4400" b="1" dirty="0" err="1">
                <a:ln/>
                <a:solidFill>
                  <a:srgbClr val="FF3399"/>
                </a:solidFill>
              </a:rPr>
              <a:t>flowers</a:t>
            </a:r>
            <a:r>
              <a:rPr lang="it-IT" sz="4400" b="1" dirty="0">
                <a:ln/>
                <a:solidFill>
                  <a:srgbClr val="FF3399"/>
                </a:solidFill>
              </a:rPr>
              <a:t>”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C7D6329-3AB1-46F0-B509-2699E33FE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48" t="13614" r="2677" b="14164"/>
          <a:stretch/>
        </p:blipFill>
        <p:spPr bwMode="auto">
          <a:xfrm>
            <a:off x="6773684" y="358699"/>
            <a:ext cx="2118796" cy="112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B143721-4668-4A14-9DE9-C57C29A9C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5388" y="116632"/>
            <a:ext cx="139404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2845898" y="3697868"/>
            <a:ext cx="2827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 smtClean="0">
                <a:ln/>
                <a:solidFill>
                  <a:schemeClr val="bg1">
                    <a:lumMod val="50000"/>
                  </a:schemeClr>
                </a:solidFill>
                <a:latin typeface="+mj-lt"/>
              </a:rPr>
              <a:t>Massimo Barzagli</a:t>
            </a:r>
            <a:endParaRPr lang="it-IT" sz="2800" b="1" i="1" dirty="0">
              <a:ln/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6186" y="-37714"/>
            <a:ext cx="1670302" cy="167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1824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isultati immagini per massimo barzagli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648D5BD-A770-4D52-A7E7-67D2D76A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35022" y="3223430"/>
            <a:ext cx="3184850" cy="363641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egnaposto contenuto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B740970-C848-428A-A774-3B01EBB51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358606" y="41243"/>
            <a:ext cx="6469978" cy="6816757"/>
          </a:xfrm>
        </p:spPr>
      </p:pic>
      <p:sp>
        <p:nvSpPr>
          <p:cNvPr id="7" name="Rettangolo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5496" y="1700808"/>
            <a:ext cx="32572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Reparto di Ostetricia</a:t>
            </a:r>
          </a:p>
          <a:p>
            <a:pPr algn="ctr"/>
            <a:r>
              <a:rPr lang="it-IT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3° piano</a:t>
            </a:r>
            <a:endParaRPr lang="it-IT" sz="2800" b="1" dirty="0">
              <a:ln/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B3D9B3B-329B-4D15-A10C-A3110898FB46}"/>
              </a:ext>
            </a:extLst>
          </p:cNvPr>
          <p:cNvSpPr/>
          <p:nvPr/>
        </p:nvSpPr>
        <p:spPr>
          <a:xfrm>
            <a:off x="235022" y="2700209"/>
            <a:ext cx="2968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ln/>
                <a:solidFill>
                  <a:srgbClr val="FF3399"/>
                </a:solidFill>
              </a:rPr>
              <a:t>“</a:t>
            </a:r>
            <a:r>
              <a:rPr lang="it-IT" sz="2800" dirty="0" err="1">
                <a:ln/>
                <a:solidFill>
                  <a:srgbClr val="FF3399"/>
                </a:solidFill>
              </a:rPr>
              <a:t>Save</a:t>
            </a:r>
            <a:r>
              <a:rPr lang="it-IT" sz="2800" dirty="0">
                <a:ln/>
                <a:solidFill>
                  <a:srgbClr val="FF3399"/>
                </a:solidFill>
              </a:rPr>
              <a:t> </a:t>
            </a:r>
            <a:r>
              <a:rPr lang="it-IT" sz="2800" dirty="0" err="1">
                <a:ln/>
                <a:solidFill>
                  <a:srgbClr val="FF3399"/>
                </a:solidFill>
              </a:rPr>
              <a:t>our</a:t>
            </a:r>
            <a:r>
              <a:rPr lang="it-IT" sz="2800" dirty="0">
                <a:ln/>
                <a:solidFill>
                  <a:srgbClr val="FF3399"/>
                </a:solidFill>
              </a:rPr>
              <a:t> </a:t>
            </a:r>
            <a:r>
              <a:rPr lang="it-IT" sz="2800" dirty="0" err="1">
                <a:ln/>
                <a:solidFill>
                  <a:srgbClr val="FF3399"/>
                </a:solidFill>
              </a:rPr>
              <a:t>flowers</a:t>
            </a:r>
            <a:r>
              <a:rPr lang="it-IT" sz="2800" dirty="0">
                <a:ln/>
                <a:solidFill>
                  <a:srgbClr val="FF3399"/>
                </a:solidFill>
              </a:rPr>
              <a:t>”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6186" y="-37714"/>
            <a:ext cx="1670302" cy="167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97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:\Foto\Osped_Sant_Anna_Barzagli_IMG_3374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711452" cy="3429000"/>
          </a:xfrm>
          <a:prstGeom prst="rect">
            <a:avLst/>
          </a:prstGeom>
          <a:noFill/>
        </p:spPr>
      </p:pic>
      <p:pic>
        <p:nvPicPr>
          <p:cNvPr id="3081" name="Picture 9" descr="E:\Foto\Osped_Sant_Anna_Barzagli_IMG_3374_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0"/>
            <a:ext cx="3419872" cy="4572000"/>
          </a:xfrm>
          <a:prstGeom prst="rect">
            <a:avLst/>
          </a:prstGeom>
          <a:noFill/>
        </p:spPr>
      </p:pic>
      <p:pic>
        <p:nvPicPr>
          <p:cNvPr id="3078" name="Picture 6" descr="E:\Foto\Osped_Sant_Anna_Barzagli_IMG_3374_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45160"/>
            <a:ext cx="5310336" cy="3540224"/>
          </a:xfrm>
          <a:prstGeom prst="rect">
            <a:avLst/>
          </a:prstGeom>
          <a:noFill/>
        </p:spPr>
      </p:pic>
      <p:pic>
        <p:nvPicPr>
          <p:cNvPr id="8" name="Picture 2" descr="Risultati immagini per immagine calendario  29settembre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C5B35F02-96A9-4F67-9112-CBDBEFD4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6">
                    <a14:imgEffect>
                      <a14:backgroundRemoval t="684" b="95508" l="20801" r="89844">
                        <a14:foregroundMark x1="46875" y1="21875" x2="46875" y2="21875"/>
                        <a14:foregroundMark x1="63867" y1="28027" x2="63867" y2="28027"/>
                        <a14:foregroundMark x1="37988" y1="26660" x2="37988" y2="26660"/>
                        <a14:foregroundMark x1="57715" y1="28711" x2="57715" y2="28711"/>
                        <a14:foregroundMark x1="56348" y1="47168" x2="56348" y2="47168"/>
                        <a14:foregroundMark x1="49609" y1="64160" x2="49609" y2="64160"/>
                        <a14:foregroundMark x1="38672" y1="71680" x2="38672" y2="71680"/>
                        <a14:foregroundMark x1="46191" y1="47168" x2="46191" y2="47168"/>
                        <a14:foregroundMark x1="62500" y1="41699" x2="62500" y2="41699"/>
                        <a14:foregroundMark x1="74805" y1="48535" x2="74805" y2="48535"/>
                        <a14:foregroundMark x1="79590" y1="58008" x2="79590" y2="58008"/>
                        <a14:foregroundMark x1="78223" y1="66895" x2="78223" y2="66895"/>
                        <a14:foregroundMark x1="85059" y1="87402" x2="85059" y2="87402"/>
                        <a14:foregroundMark x1="75488" y1="16406" x2="75488" y2="16406"/>
                        <a14:foregroundMark x1="33887" y1="17773" x2="33887" y2="17773"/>
                        <a14:foregroundMark x1="50977" y1="18457" x2="50977" y2="18457"/>
                        <a14:foregroundMark x1="70020" y1="23242" x2="70020" y2="23242"/>
                        <a14:foregroundMark x1="74805" y1="32129" x2="74805" y2="32129"/>
                        <a14:foregroundMark x1="81641" y1="30078" x2="81641" y2="30078"/>
                        <a14:foregroundMark x1="84375" y1="23926" x2="84375" y2="23926"/>
                        <a14:foregroundMark x1="40723" y1="30078" x2="40723" y2="30078"/>
                        <a14:foregroundMark x1="44141" y1="56641" x2="44141" y2="56641"/>
                        <a14:foregroundMark x1="51563" y1="83984" x2="51563" y2="83984"/>
                        <a14:foregroundMark x1="42090" y1="79883" x2="42090" y2="79883"/>
                        <a14:foregroundMark x1="45508" y1="73047" x2="45508" y2="73047"/>
                        <a14:foregroundMark x1="50977" y1="69629" x2="50977" y2="69629"/>
                        <a14:foregroundMark x1="65918" y1="66895" x2="65918" y2="66895"/>
                        <a14:foregroundMark x1="67285" y1="61426" x2="67285" y2="61426"/>
                        <a14:foregroundMark x1="67285" y1="58691" x2="67285" y2="58691"/>
                        <a14:foregroundMark x1="65918" y1="57324" x2="65918" y2="57324"/>
                        <a14:foregroundMark x1="59082" y1="55273" x2="59082" y2="55273"/>
                        <a14:foregroundMark x1="51563" y1="50586" x2="51563" y2="50586"/>
                        <a14:foregroundMark x1="40723" y1="45117" x2="40723" y2="45117"/>
                        <a14:foregroundMark x1="37305" y1="43066" x2="37305" y2="43066"/>
                        <a14:foregroundMark x1="34570" y1="42383" x2="34570" y2="42383"/>
                        <a14:foregroundMark x1="31152" y1="46484" x2="31152" y2="46484"/>
                        <a14:foregroundMark x1="31152" y1="51270" x2="31152" y2="51270"/>
                        <a14:foregroundMark x1="31152" y1="55273" x2="31152" y2="55273"/>
                        <a14:foregroundMark x1="33203" y1="62793" x2="33203" y2="62793"/>
                        <a14:foregroundMark x1="35254" y1="77832" x2="35254" y2="77832"/>
                        <a14:foregroundMark x1="34570" y1="85352" x2="34570" y2="85352"/>
                        <a14:foregroundMark x1="52246" y1="86719" x2="52246" y2="86719"/>
                        <a14:foregroundMark x1="60449" y1="82617" x2="60449" y2="82617"/>
                        <a14:foregroundMark x1="65918" y1="81250" x2="65918" y2="81250"/>
                        <a14:foregroundMark x1="70703" y1="79883" x2="70703" y2="79883"/>
                        <a14:foregroundMark x1="74805" y1="79199" x2="74805" y2="79199"/>
                        <a14:foregroundMark x1="76172" y1="64160" x2="76172" y2="64160"/>
                        <a14:foregroundMark x1="76172" y1="50586" x2="76172" y2="50586"/>
                        <a14:foregroundMark x1="74121" y1="41699" x2="74121" y2="41699"/>
                        <a14:foregroundMark x1="70020" y1="37598" x2="70020" y2="37598"/>
                        <a14:foregroundMark x1="59082" y1="32129" x2="59082" y2="32129"/>
                        <a14:foregroundMark x1="65234" y1="46484" x2="65234" y2="46484"/>
                        <a14:foregroundMark x1="52930" y1="45117" x2="52930" y2="45117"/>
                        <a14:foregroundMark x1="52930" y1="45117" x2="52930" y2="45117"/>
                        <a14:foregroundMark x1="54980" y1="32129" x2="54980" y2="32129"/>
                        <a14:foregroundMark x1="54297" y1="27344" x2="54297" y2="27344"/>
                        <a14:foregroundMark x1="46191" y1="24609" x2="46191" y2="24609"/>
                        <a14:foregroundMark x1="58398" y1="21875" x2="58398" y2="21875"/>
                        <a14:foregroundMark x1="63184" y1="21191" x2="63184" y2="21191"/>
                        <a14:foregroundMark x1="71387" y1="21191" x2="71387" y2="21191"/>
                        <a14:foregroundMark x1="71387" y1="27344" x2="71387" y2="27344"/>
                        <a14:foregroundMark x1="67969" y1="30762" x2="67969" y2="30762"/>
                        <a14:foregroundMark x1="59766" y1="63477" x2="59766" y2="63477"/>
                        <a14:foregroundMark x1="62500" y1="64844" x2="62500" y2="64844"/>
                        <a14:foregroundMark x1="71387" y1="53320" x2="71387" y2="53320"/>
                        <a14:foregroundMark x1="74121" y1="54590" x2="74121" y2="54590"/>
                        <a14:foregroundMark x1="74805" y1="56641" x2="74805" y2="56641"/>
                        <a14:foregroundMark x1="74805" y1="68945" x2="74805" y2="68945"/>
                        <a14:foregroundMark x1="74805" y1="72363" x2="74805" y2="72363"/>
                        <a14:foregroundMark x1="77539" y1="73730" x2="77539" y2="73730"/>
                        <a14:foregroundMark x1="78223" y1="73730" x2="78223" y2="73730"/>
                        <a14:foregroundMark x1="70703" y1="70313" x2="70703" y2="70313"/>
                        <a14:foregroundMark x1="67969" y1="70313" x2="67969" y2="70313"/>
                        <a14:foregroundMark x1="61133" y1="70313" x2="61133" y2="70313"/>
                        <a14:foregroundMark x1="41406" y1="81250" x2="41406" y2="81250"/>
                        <a14:foregroundMark x1="49609" y1="82617" x2="49609" y2="82617"/>
                        <a14:foregroundMark x1="50977" y1="81934" x2="50977" y2="81934"/>
                        <a14:foregroundMark x1="56348" y1="79883" x2="56348" y2="79883"/>
                        <a14:foregroundMark x1="63867" y1="76465" x2="63867" y2="76465"/>
                        <a14:foregroundMark x1="54980" y1="66895" x2="54980" y2="66895"/>
                        <a14:foregroundMark x1="50977" y1="62109" x2="50977" y2="62109"/>
                        <a14:foregroundMark x1="50977" y1="56641" x2="50977" y2="56641"/>
                        <a14:foregroundMark x1="50977" y1="56641" x2="50977" y2="56641"/>
                        <a14:foregroundMark x1="43457" y1="57324" x2="43457" y2="57324"/>
                        <a14:foregroundMark x1="42090" y1="60059" x2="42090" y2="60059"/>
                        <a14:foregroundMark x1="41406" y1="60059" x2="41406" y2="60059"/>
                        <a14:foregroundMark x1="37305" y1="59375" x2="37305" y2="59375"/>
                        <a14:foregroundMark x1="33203" y1="30078" x2="33203" y2="30078"/>
                        <a14:foregroundMark x1="33203" y1="26660" x2="33203" y2="26660"/>
                        <a14:foregroundMark x1="31152" y1="21875" x2="31152" y2="21875"/>
                        <a14:foregroundMark x1="26367" y1="19824" x2="26367" y2="19824"/>
                        <a14:foregroundMark x1="46191" y1="23242" x2="46191" y2="23242"/>
                        <a14:foregroundMark x1="49609" y1="33496" x2="49609" y2="33496"/>
                        <a14:foregroundMark x1="50293" y1="32813" x2="50293" y2="32813"/>
                        <a14:foregroundMark x1="46875" y1="32129" x2="46875" y2="32129"/>
                        <a14:foregroundMark x1="53613" y1="23242" x2="53613" y2="23242"/>
                        <a14:foregroundMark x1="78906" y1="25293" x2="78906" y2="25293"/>
                        <a14:foregroundMark x1="83008" y1="36230" x2="83008" y2="36230"/>
                        <a14:foregroundMark x1="74121" y1="25293" x2="74121" y2="25293"/>
                        <a14:foregroundMark x1="70703" y1="47168" x2="70703" y2="47168"/>
                        <a14:foregroundMark x1="69336" y1="43066" x2="69336" y2="43066"/>
                        <a14:foregroundMark x1="71387" y1="43066" x2="71387" y2="43066"/>
                        <a14:foregroundMark x1="78906" y1="43066" x2="78906" y2="43066"/>
                        <a14:foregroundMark x1="83691" y1="43066" x2="83691" y2="43066"/>
                        <a14:foregroundMark x1="84375" y1="45117" x2="84375" y2="45117"/>
                        <a14:foregroundMark x1="82324" y1="49902" x2="82324" y2="49902"/>
                        <a14:foregroundMark x1="63184" y1="45117" x2="63184" y2="45117"/>
                        <a14:foregroundMark x1="73438" y1="44434" x2="73438" y2="44434"/>
                        <a14:foregroundMark x1="78906" y1="41699" x2="78906" y2="41699"/>
                        <a14:foregroundMark x1="81641" y1="45801" x2="81641" y2="45801"/>
                        <a14:foregroundMark x1="87109" y1="45801" x2="87109" y2="4580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05835" y="-71827"/>
            <a:ext cx="1769949" cy="176994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8392265-B78C-40D2-89C9-BBB70D3979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864" y="1"/>
            <a:ext cx="2448272" cy="334516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35496" y="1700808"/>
            <a:ext cx="325723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Reparto di Ostetricia</a:t>
            </a:r>
          </a:p>
          <a:p>
            <a:pPr algn="ctr"/>
            <a:r>
              <a:rPr lang="it-IT" sz="2800" b="1" dirty="0" smtClean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3° piano</a:t>
            </a:r>
            <a:endParaRPr lang="it-IT" sz="2800" b="1" dirty="0">
              <a:ln/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B3D9B3B-329B-4D15-A10C-A3110898FB46}"/>
              </a:ext>
            </a:extLst>
          </p:cNvPr>
          <p:cNvSpPr/>
          <p:nvPr/>
        </p:nvSpPr>
        <p:spPr>
          <a:xfrm>
            <a:off x="235022" y="2700209"/>
            <a:ext cx="29688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dirty="0">
                <a:ln/>
                <a:solidFill>
                  <a:srgbClr val="FF3399"/>
                </a:solidFill>
              </a:rPr>
              <a:t>“</a:t>
            </a:r>
            <a:r>
              <a:rPr lang="it-IT" sz="2800" dirty="0" err="1">
                <a:ln/>
                <a:solidFill>
                  <a:srgbClr val="FF3399"/>
                </a:solidFill>
              </a:rPr>
              <a:t>Save</a:t>
            </a:r>
            <a:r>
              <a:rPr lang="it-IT" sz="2800" dirty="0">
                <a:ln/>
                <a:solidFill>
                  <a:srgbClr val="FF3399"/>
                </a:solidFill>
              </a:rPr>
              <a:t> </a:t>
            </a:r>
            <a:r>
              <a:rPr lang="it-IT" sz="2800" dirty="0" err="1">
                <a:ln/>
                <a:solidFill>
                  <a:srgbClr val="FF3399"/>
                </a:solidFill>
              </a:rPr>
              <a:t>our</a:t>
            </a:r>
            <a:r>
              <a:rPr lang="it-IT" sz="2800" dirty="0">
                <a:ln/>
                <a:solidFill>
                  <a:srgbClr val="FF3399"/>
                </a:solidFill>
              </a:rPr>
              <a:t> </a:t>
            </a:r>
            <a:r>
              <a:rPr lang="it-IT" sz="2800" dirty="0" err="1">
                <a:ln/>
                <a:solidFill>
                  <a:srgbClr val="FF3399"/>
                </a:solidFill>
              </a:rPr>
              <a:t>flowers</a:t>
            </a:r>
            <a:r>
              <a:rPr lang="it-IT" sz="2800" dirty="0">
                <a:ln/>
                <a:solidFill>
                  <a:srgbClr val="FF3399"/>
                </a:solidFill>
              </a:rPr>
              <a:t>”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73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Foto\20170929_135029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6536754" y="0"/>
            <a:ext cx="2571750" cy="3429000"/>
          </a:xfrm>
          <a:prstGeom prst="rect">
            <a:avLst/>
          </a:prstGeom>
          <a:noFill/>
        </p:spPr>
      </p:pic>
      <p:pic>
        <p:nvPicPr>
          <p:cNvPr id="3076" name="Picture 4" descr="E:\Foto\20170929_135037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3923928" y="0"/>
            <a:ext cx="2664296" cy="3429000"/>
          </a:xfrm>
          <a:prstGeom prst="rect">
            <a:avLst/>
          </a:prstGeom>
          <a:noFill/>
        </p:spPr>
      </p:pic>
      <p:pic>
        <p:nvPicPr>
          <p:cNvPr id="3077" name="Picture 5" descr="E:\Foto\20170929_135346.jpg"/>
          <p:cNvPicPr>
            <a:picLocks noChangeAspect="1" noChangeArrowheads="1"/>
          </p:cNvPicPr>
          <p:nvPr/>
        </p:nvPicPr>
        <p:blipFill>
          <a:blip r:embed="rId4" cstate="print">
            <a:lum bright="20000" contrast="30000"/>
          </a:blip>
          <a:srcRect/>
          <a:stretch>
            <a:fillRect/>
          </a:stretch>
        </p:blipFill>
        <p:spPr bwMode="auto">
          <a:xfrm>
            <a:off x="0" y="3429000"/>
            <a:ext cx="2571750" cy="3429000"/>
          </a:xfrm>
          <a:prstGeom prst="rect">
            <a:avLst/>
          </a:prstGeom>
          <a:noFill/>
        </p:spPr>
      </p:pic>
      <p:pic>
        <p:nvPicPr>
          <p:cNvPr id="3079" name="Picture 7" descr="E:\Foto\Osped_Sant_Anna_Barzagli_IMG_3374_10.JPG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 l="13290" r="11111"/>
          <a:stretch>
            <a:fillRect/>
          </a:stretch>
        </p:blipFill>
        <p:spPr bwMode="auto">
          <a:xfrm>
            <a:off x="0" y="0"/>
            <a:ext cx="3995936" cy="3429000"/>
          </a:xfrm>
          <a:prstGeom prst="rect">
            <a:avLst/>
          </a:prstGeom>
          <a:noFill/>
        </p:spPr>
      </p:pic>
      <p:pic>
        <p:nvPicPr>
          <p:cNvPr id="4098" name="Picture 2" descr="E:\Foto\WP_20170929_13_51_36_Pro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/>
          <a:stretch>
            <a:fillRect/>
          </a:stretch>
        </p:blipFill>
        <p:spPr bwMode="auto">
          <a:xfrm>
            <a:off x="2483768" y="3429000"/>
            <a:ext cx="2088232" cy="3429000"/>
          </a:xfrm>
          <a:prstGeom prst="rect">
            <a:avLst/>
          </a:prstGeom>
          <a:noFill/>
        </p:spPr>
      </p:pic>
      <p:pic>
        <p:nvPicPr>
          <p:cNvPr id="9" name="Picture 5" descr="I:\Medicina a misura di donna\foto 3o piano\image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256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E:\Foto\image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2250" y="0"/>
            <a:ext cx="2571750" cy="3429000"/>
          </a:xfrm>
          <a:prstGeom prst="rect">
            <a:avLst/>
          </a:prstGeom>
          <a:noFill/>
        </p:spPr>
      </p:pic>
      <p:pic>
        <p:nvPicPr>
          <p:cNvPr id="5124" name="Picture 4" descr="E:\Foto\imag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04964"/>
            <a:ext cx="5868144" cy="3753036"/>
          </a:xfrm>
          <a:prstGeom prst="rect">
            <a:avLst/>
          </a:prstGeom>
          <a:noFill/>
        </p:spPr>
      </p:pic>
      <p:pic>
        <p:nvPicPr>
          <p:cNvPr id="5122" name="Picture 2" descr="I:\Medicina a misura di donna\22nov2017\image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436096" cy="3429000"/>
          </a:xfrm>
          <a:prstGeom prst="rect">
            <a:avLst/>
          </a:prstGeom>
          <a:noFill/>
        </p:spPr>
      </p:pic>
      <p:pic>
        <p:nvPicPr>
          <p:cNvPr id="10" name="Picture 2" descr="I:\Medicina a misura di donna\foto 3o piano\image2.jpeg"/>
          <p:cNvPicPr>
            <a:picLocks noChangeAspect="1" noChangeArrowheads="1"/>
          </p:cNvPicPr>
          <p:nvPr/>
        </p:nvPicPr>
        <p:blipFill>
          <a:blip r:embed="rId5" cstate="print"/>
          <a:srcRect l="45717" b="11879"/>
          <a:stretch>
            <a:fillRect/>
          </a:stretch>
        </p:blipFill>
        <p:spPr bwMode="auto">
          <a:xfrm>
            <a:off x="5364088" y="0"/>
            <a:ext cx="1656184" cy="3429000"/>
          </a:xfrm>
          <a:prstGeom prst="rect">
            <a:avLst/>
          </a:prstGeom>
          <a:noFill/>
        </p:spPr>
      </p:pic>
      <p:pic>
        <p:nvPicPr>
          <p:cNvPr id="5126" name="Picture 6" descr="I:\Medicina a misura di donna\22nov2017\image1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429000"/>
            <a:ext cx="3275856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64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:\Medicina a misura di donna\22nov2017\image10.jpeg"/>
          <p:cNvPicPr>
            <a:picLocks noChangeAspect="1" noChangeArrowheads="1"/>
          </p:cNvPicPr>
          <p:nvPr/>
        </p:nvPicPr>
        <p:blipFill rotWithShape="1">
          <a:blip r:embed="rId2" cstate="print"/>
          <a:srcRect r="7457"/>
          <a:stretch/>
        </p:blipFill>
        <p:spPr bwMode="auto">
          <a:xfrm>
            <a:off x="3275856" y="-27384"/>
            <a:ext cx="5868144" cy="6885915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-51866" y="0"/>
            <a:ext cx="334786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-252536" y="1556792"/>
            <a:ext cx="3548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bg1"/>
                </a:solidFill>
                <a:latin typeface="+mj-lt"/>
              </a:rPr>
              <a:t>Pavimentazione Corridoi</a:t>
            </a:r>
            <a:endParaRPr lang="it-IT" sz="2800" b="1" dirty="0">
              <a:ln/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-252536" y="3167390"/>
            <a:ext cx="3548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bg1"/>
                </a:solidFill>
                <a:latin typeface="+mj-lt"/>
              </a:rPr>
              <a:t>PRIMA…</a:t>
            </a:r>
            <a:endParaRPr lang="it-IT" sz="2800" b="1" dirty="0">
              <a:ln/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489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:\Medicina a misura di donna\architettura per la salute 22nov2017\image1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9330"/>
            <a:ext cx="5868144" cy="68580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-51866" y="0"/>
            <a:ext cx="334786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251520" y="6334780"/>
            <a:ext cx="2461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i="1" dirty="0" smtClean="0">
                <a:ln/>
                <a:solidFill>
                  <a:schemeClr val="bg1"/>
                </a:solidFill>
                <a:latin typeface="+mj-lt"/>
              </a:rPr>
              <a:t>Ferruccio Dotta</a:t>
            </a:r>
            <a:endParaRPr lang="it-IT" sz="2800" b="1" i="1" dirty="0">
              <a:ln/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-252536" y="1556792"/>
            <a:ext cx="3548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ln/>
                <a:solidFill>
                  <a:schemeClr val="bg1"/>
                </a:solidFill>
                <a:latin typeface="+mj-lt"/>
              </a:rPr>
              <a:t>Pavimentazione Corridoi</a:t>
            </a:r>
            <a:endParaRPr lang="it-IT" sz="2800" b="1" dirty="0">
              <a:ln/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B7695887-D398-4DA1-B97D-C5020194691E}"/>
              </a:ext>
            </a:extLst>
          </p:cNvPr>
          <p:cNvGrpSpPr/>
          <p:nvPr/>
        </p:nvGrpSpPr>
        <p:grpSpPr>
          <a:xfrm>
            <a:off x="149101" y="-243407"/>
            <a:ext cx="1110531" cy="1512168"/>
            <a:chOff x="6372200" y="116632"/>
            <a:chExt cx="1296144" cy="1971527"/>
          </a:xfrm>
        </p:grpSpPr>
        <p:pic>
          <p:nvPicPr>
            <p:cNvPr id="5" name="Immagine 4">
              <a:extLst>
                <a:ext uri="{FF2B5EF4-FFF2-40B4-BE49-F238E27FC236}">
  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D127741-52DE-46F6-BA43-2B05649C10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 l="23121" r="16400" b="11367"/>
            <a:stretch/>
          </p:blipFill>
          <p:spPr>
            <a:xfrm>
              <a:off x="6372200" y="188640"/>
              <a:ext cx="1296144" cy="1899519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494BE33-8C70-41E7-ABBE-9752EFC5AB33}"/>
                </a:ext>
              </a:extLst>
            </p:cNvPr>
            <p:cNvSpPr/>
            <p:nvPr/>
          </p:nvSpPr>
          <p:spPr>
            <a:xfrm>
              <a:off x="6948264" y="116632"/>
              <a:ext cx="216024" cy="2880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1" name="Rettangolo 10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-252536" y="3167390"/>
            <a:ext cx="3548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 err="1" smtClean="0">
                <a:ln/>
                <a:solidFill>
                  <a:schemeClr val="bg1"/>
                </a:solidFill>
                <a:latin typeface="+mj-lt"/>
              </a:rPr>
              <a:t>DOPO…</a:t>
            </a:r>
            <a:endParaRPr lang="it-IT" sz="2800" b="1" dirty="0">
              <a:ln/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551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7D638558-BC85-40C8-ADB6-4ECD72BE44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47260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D54695A-A291-48CD-B0E6-71C1E5E8101D}"/>
              </a:ext>
            </a:extLst>
          </p:cNvPr>
          <p:cNvSpPr/>
          <p:nvPr/>
        </p:nvSpPr>
        <p:spPr>
          <a:xfrm>
            <a:off x="323528" y="404664"/>
            <a:ext cx="483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3399"/>
                </a:solidFill>
              </a:rPr>
              <a:t>Le parole che lavorano in </a:t>
            </a:r>
            <a:r>
              <a:rPr lang="it-IT" sz="2800" b="1" dirty="0" smtClean="0">
                <a:solidFill>
                  <a:srgbClr val="FF3399"/>
                </a:solidFill>
              </a:rPr>
              <a:t>noi… </a:t>
            </a:r>
            <a:endParaRPr lang="it-IT" sz="2800" b="1" dirty="0">
              <a:solidFill>
                <a:srgbClr val="FF3399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C55D1A2-C9E9-4501-89E3-1255AB8E034B}"/>
              </a:ext>
            </a:extLst>
          </p:cNvPr>
          <p:cNvSpPr/>
          <p:nvPr/>
        </p:nvSpPr>
        <p:spPr>
          <a:xfrm>
            <a:off x="7308304" y="5949280"/>
            <a:ext cx="15504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i="1" dirty="0" smtClean="0">
                <a:ln/>
                <a:solidFill>
                  <a:schemeClr val="bg1"/>
                </a:solidFill>
                <a:latin typeface="+mj-lt"/>
              </a:rPr>
              <a:t>Chen Li</a:t>
            </a:r>
            <a:endParaRPr lang="it-IT" sz="3600" b="1" i="1" dirty="0">
              <a:ln/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116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foto MMD\pistoletto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700214" cy="424847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F:\foto MMD\pistolett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31367" t="984" r="11200" b="4816"/>
          <a:stretch/>
        </p:blipFill>
        <p:spPr bwMode="auto">
          <a:xfrm>
            <a:off x="6410410" y="-27383"/>
            <a:ext cx="2729552" cy="688538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Risultati immagini per mondo grigio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23496" y="1709579"/>
            <a:ext cx="2511509" cy="251150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5E2C8AF-397D-4D11-B8C7-09D21758B23B}"/>
              </a:ext>
            </a:extLst>
          </p:cNvPr>
          <p:cNvSpPr/>
          <p:nvPr/>
        </p:nvSpPr>
        <p:spPr>
          <a:xfrm>
            <a:off x="3131840" y="620688"/>
            <a:ext cx="25789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3600" b="1" dirty="0">
                <a:ln/>
                <a:solidFill>
                  <a:schemeClr val="accent3">
                    <a:lumMod val="75000"/>
                  </a:schemeClr>
                </a:solidFill>
              </a:rPr>
              <a:t>Re-</a:t>
            </a:r>
            <a:r>
              <a:rPr lang="it-IT" sz="3600" b="1" dirty="0" err="1">
                <a:ln/>
                <a:solidFill>
                  <a:schemeClr val="accent3">
                    <a:lumMod val="75000"/>
                  </a:schemeClr>
                </a:solidFill>
              </a:rPr>
              <a:t>birth</a:t>
            </a:r>
            <a:r>
              <a:rPr lang="it-IT" sz="3600" b="1" dirty="0">
                <a:ln/>
                <a:solidFill>
                  <a:schemeClr val="accent3">
                    <a:lumMod val="75000"/>
                  </a:schemeClr>
                </a:solidFill>
              </a:rPr>
              <a:t> Day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75EE885-19CC-4FB1-9BAC-C848CD3CC15E}"/>
              </a:ext>
            </a:extLst>
          </p:cNvPr>
          <p:cNvSpPr/>
          <p:nvPr/>
        </p:nvSpPr>
        <p:spPr>
          <a:xfrm>
            <a:off x="0" y="4221088"/>
            <a:ext cx="6410410" cy="263691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D6B99ED-BA72-43E1-A3BB-730EAE7FC60F}"/>
              </a:ext>
            </a:extLst>
          </p:cNvPr>
          <p:cNvSpPr/>
          <p:nvPr/>
        </p:nvSpPr>
        <p:spPr>
          <a:xfrm>
            <a:off x="306840" y="4892967"/>
            <a:ext cx="5921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Dal 2012 </a:t>
            </a:r>
            <a:r>
              <a:rPr lang="en-US" sz="2400" dirty="0" err="1">
                <a:solidFill>
                  <a:schemeClr val="bg1"/>
                </a:solidFill>
              </a:rPr>
              <a:t>riunisce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oltre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600 </a:t>
            </a:r>
            <a:r>
              <a:rPr lang="en-US" sz="2400" b="1" dirty="0" err="1">
                <a:solidFill>
                  <a:schemeClr val="bg1"/>
                </a:solidFill>
              </a:rPr>
              <a:t>luoghi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mondo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hanno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avviato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processi</a:t>
            </a:r>
            <a:r>
              <a:rPr lang="en-US" sz="2400" b="1" dirty="0">
                <a:solidFill>
                  <a:schemeClr val="bg1"/>
                </a:solidFill>
              </a:rPr>
              <a:t> di </a:t>
            </a:r>
            <a:r>
              <a:rPr lang="en-US" sz="2400" b="1" dirty="0" err="1">
                <a:solidFill>
                  <a:schemeClr val="bg1"/>
                </a:solidFill>
              </a:rPr>
              <a:t>ri-generazione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sociale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partendo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dalle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arti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98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schemeClr val="bg1">
                    <a:lumMod val="75000"/>
                  </a:schemeClr>
                </a:solidFill>
              </a:rPr>
              <a:t>In-formazione, promozione della salute e di sani stili di vita</a:t>
            </a:r>
          </a:p>
        </p:txBody>
      </p:sp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Borse di studio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05247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medica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chemeClr val="accent3">
                    <a:lumMod val="75000"/>
                  </a:scheme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chemeClr val="accent3">
                  <a:lumMod val="75000"/>
                </a:scheme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Cultura e Salute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48974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ttangolo 35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Acquisizione </a:t>
            </a: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536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e 16"/>
          <p:cNvSpPr/>
          <p:nvPr/>
        </p:nvSpPr>
        <p:spPr>
          <a:xfrm>
            <a:off x="1247202" y="260648"/>
            <a:ext cx="3972870" cy="151867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04048" y="1773702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Umanizzazione dei luoghi di cura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1639" y="659634"/>
            <a:ext cx="3888433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/>
                </a:solidFill>
              </a:rPr>
              <a:t>In-formazione, promozione della salute e di sani stili di vita</a:t>
            </a:r>
          </a:p>
        </p:txBody>
      </p:sp>
      <p:sp>
        <p:nvSpPr>
          <p:cNvPr id="7" name="Rettangolo 6"/>
          <p:cNvSpPr/>
          <p:nvPr/>
        </p:nvSpPr>
        <p:spPr>
          <a:xfrm>
            <a:off x="5436096" y="3461437"/>
            <a:ext cx="3214444" cy="615635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formativi per il personale sanitario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60652" y="5592310"/>
            <a:ext cx="2639340" cy="615635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Sostegno alla Ricerca</a:t>
            </a:r>
          </a:p>
          <a:p>
            <a:pPr algn="ctr"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Borse di studio </a:t>
            </a:r>
          </a:p>
        </p:txBody>
      </p:sp>
      <p:sp>
        <p:nvSpPr>
          <p:cNvPr id="9" name="Rettangolo 8"/>
          <p:cNvSpPr/>
          <p:nvPr/>
        </p:nvSpPr>
        <p:spPr>
          <a:xfrm>
            <a:off x="5126161" y="5107877"/>
            <a:ext cx="3842373" cy="605247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Eventi di scambio professionale internazionale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932040" y="102649"/>
            <a:ext cx="4896543" cy="5283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prstShdw prst="shdw18" dist="17961" dir="13500000">
              <a:srgbClr val="CC0000">
                <a:gamma/>
                <a:shade val="60000"/>
                <a:invGamma/>
              </a:srgbClr>
            </a:prstShdw>
          </a:effectLst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3400"/>
              </a:lnSpc>
            </a:pPr>
            <a:r>
              <a:rPr lang="it-IT" sz="3200" b="1" kern="10" dirty="0" smtClean="0">
                <a:ln/>
                <a:solidFill>
                  <a:srgbClr val="9BBB59">
                    <a:lumMod val="75000"/>
                  </a:srgbClr>
                </a:solidFill>
                <a:cs typeface="Arial" pitchFamily="34" charset="0"/>
              </a:rPr>
              <a:t>Realizzazioni 2017</a:t>
            </a:r>
            <a:endParaRPr lang="it-IT" sz="3200" b="1" kern="10" dirty="0">
              <a:ln/>
              <a:solidFill>
                <a:srgbClr val="9BBB59">
                  <a:lumMod val="75000"/>
                </a:srgbClr>
              </a:solidFill>
              <a:cs typeface="Arial" pitchFamily="34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467544" y="2355730"/>
            <a:ext cx="2908517" cy="430841"/>
          </a:xfrm>
          <a:prstGeom prst="rect">
            <a:avLst/>
          </a:prstGeom>
        </p:spPr>
        <p:txBody>
          <a:bodyPr wrap="none" lIns="91390" tIns="45697" rIns="91390" bIns="45697">
            <a:spAutoFit/>
          </a:bodyPr>
          <a:lstStyle/>
          <a:p>
            <a:pPr algn="ctr"/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Partecipazione a eventi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259904" y="1858354"/>
            <a:ext cx="3456383" cy="1498638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4932040" y="2132856"/>
            <a:ext cx="3986388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Cultura e Salute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4991618" y="1248974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0" name="Ovale 29"/>
          <p:cNvSpPr/>
          <p:nvPr/>
        </p:nvSpPr>
        <p:spPr>
          <a:xfrm>
            <a:off x="5076056" y="297065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5076056" y="4626841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1115616" y="5130897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sp>
        <p:nvSpPr>
          <p:cNvPr id="33" name="Ovale 32"/>
          <p:cNvSpPr/>
          <p:nvPr/>
        </p:nvSpPr>
        <p:spPr>
          <a:xfrm>
            <a:off x="95074" y="3479070"/>
            <a:ext cx="3972870" cy="1538463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endParaRPr lang="it-IT" sz="2200">
              <a:solidFill>
                <a:prstClr val="white"/>
              </a:solidFill>
            </a:endParaRPr>
          </a:p>
        </p:txBody>
      </p:sp>
      <p:pic>
        <p:nvPicPr>
          <p:cNvPr id="34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9816" y="6001225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85909" y="6248027"/>
            <a:ext cx="804527" cy="41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Immagine correl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5">
                    <a14:imgEffect>
                      <a14:backgroundRemoval t="0" b="94030" l="0" r="95000">
                        <a14:foregroundMark x1="52000" y1="16915" x2="52000" y2="16915"/>
                        <a14:foregroundMark x1="52000" y1="9453" x2="52000" y2="9453"/>
                        <a14:foregroundMark x1="51500" y1="5473" x2="51500" y2="5473"/>
                        <a14:foregroundMark x1="13500" y1="66667" x2="13500" y2="66667"/>
                        <a14:foregroundMark x1="21000" y1="61692" x2="21000" y2="61692"/>
                        <a14:foregroundMark x1="6500" y1="67662" x2="31500" y2="57214"/>
                        <a14:foregroundMark x1="44000" y1="9453" x2="44000" y2="9453"/>
                        <a14:foregroundMark x1="57500" y1="5970" x2="57500" y2="5970"/>
                        <a14:foregroundMark x1="64500" y1="1990" x2="64500" y2="1990"/>
                        <a14:foregroundMark x1="63000" y1="6468" x2="63000" y2="6468"/>
                        <a14:foregroundMark x1="8500" y1="66667" x2="8500" y2="66667"/>
                        <a14:foregroundMark x1="47500" y1="52239" x2="47500" y2="52239"/>
                        <a14:foregroundMark x1="52000" y1="37313" x2="52000" y2="37313"/>
                        <a14:foregroundMark x1="63000" y1="30348" x2="63000" y2="30348"/>
                        <a14:foregroundMark x1="56000" y1="32836" x2="56000" y2="32836"/>
                        <a14:foregroundMark x1="67000" y1="28856" x2="67000" y2="28856"/>
                        <a14:foregroundMark x1="70500" y1="26866" x2="70500" y2="26866"/>
                        <a14:foregroundMark x1="76500" y1="26866" x2="76500" y2="26866"/>
                        <a14:foregroundMark x1="82500" y1="26866" x2="82500" y2="26866"/>
                        <a14:foregroundMark x1="87500" y1="30348" x2="87500" y2="30348"/>
                        <a14:foregroundMark x1="88000" y1="35821" x2="88000" y2="35821"/>
                        <a14:foregroundMark x1="87500" y1="41791" x2="87500" y2="41791"/>
                        <a14:foregroundMark x1="84500" y1="49254" x2="84500" y2="49254"/>
                        <a14:foregroundMark x1="82000" y1="52736" x2="82000" y2="52736"/>
                        <a14:foregroundMark x1="77000" y1="56219" x2="77000" y2="56219"/>
                        <a14:foregroundMark x1="71000" y1="57214" x2="71000" y2="57214"/>
                        <a14:foregroundMark x1="65000" y1="58706" x2="65000" y2="58706"/>
                        <a14:foregroundMark x1="61500" y1="60199" x2="61500" y2="60199"/>
                        <a14:foregroundMark x1="56000" y1="60199" x2="56000" y2="60199"/>
                        <a14:foregroundMark x1="55000" y1="58209" x2="55000" y2="58209"/>
                        <a14:foregroundMark x1="51500" y1="52239" x2="51500" y2="52239"/>
                        <a14:foregroundMark x1="50000" y1="46766" x2="50000" y2="46766"/>
                        <a14:foregroundMark x1="50500" y1="43781" x2="50500" y2="43781"/>
                        <a14:foregroundMark x1="42000" y1="54726" x2="42000" y2="54726"/>
                        <a14:foregroundMark x1="38000" y1="55224" x2="38000" y2="55224"/>
                        <a14:foregroundMark x1="33000" y1="56716" x2="33000" y2="56716"/>
                        <a14:foregroundMark x1="31000" y1="58209" x2="31000" y2="58209"/>
                        <a14:foregroundMark x1="26500" y1="56716" x2="26500" y2="56716"/>
                        <a14:foregroundMark x1="29000" y1="50746" x2="29000" y2="50746"/>
                        <a14:foregroundMark x1="31500" y1="47264" x2="31500" y2="47264"/>
                        <a14:foregroundMark x1="51500" y1="4478" x2="51500" y2="4478"/>
                        <a14:foregroundMark x1="46500" y1="6468" x2="46500" y2="6468"/>
                        <a14:foregroundMark x1="53000" y1="3483" x2="53000" y2="34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331517" y="2753299"/>
            <a:ext cx="2320603" cy="233188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35896" y="1916832"/>
            <a:ext cx="1234285" cy="153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198012" y="3933056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Nuova tecnologia </a:t>
            </a: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medica</a:t>
            </a:r>
            <a:endParaRPr lang="it-IT" sz="2200" b="1" dirty="0">
              <a:ln/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9512" y="4221088"/>
            <a:ext cx="4157964" cy="359154"/>
          </a:xfrm>
          <a:prstGeom prst="rect">
            <a:avLst/>
          </a:prstGeom>
        </p:spPr>
        <p:txBody>
          <a:bodyPr wrap="square" lIns="91390" tIns="45697" rIns="91390" bIns="45697">
            <a:spAutoFit/>
          </a:bodyPr>
          <a:lstStyle/>
          <a:p>
            <a:pPr>
              <a:lnSpc>
                <a:spcPts val="2000"/>
              </a:lnSpc>
            </a:pPr>
            <a:r>
              <a:rPr lang="it-IT" sz="2200" b="1" dirty="0" smtClean="0">
                <a:ln/>
                <a:solidFill>
                  <a:prstClr val="white">
                    <a:lumMod val="75000"/>
                  </a:prstClr>
                </a:solidFill>
              </a:rPr>
              <a:t>Acquisizione </a:t>
            </a:r>
            <a:r>
              <a:rPr lang="it-IT" sz="2200" b="1" dirty="0">
                <a:ln/>
                <a:solidFill>
                  <a:prstClr val="white">
                    <a:lumMod val="75000"/>
                  </a:prstClr>
                </a:solidFill>
              </a:rPr>
              <a:t>di apparecchiature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779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0" y="1340768"/>
            <a:ext cx="2483768" cy="3601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-252536" y="739994"/>
            <a:ext cx="10404648" cy="56166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306CD0A-D1FF-42E7-8B56-782298ABC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72527"/>
          <a:stretch/>
        </p:blipFill>
        <p:spPr>
          <a:xfrm>
            <a:off x="-108520" y="1412776"/>
            <a:ext cx="2512148" cy="35955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306CD0A-D1FF-42E7-8B56-782298ABC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6673" b="50000"/>
          <a:stretch/>
        </p:blipFill>
        <p:spPr>
          <a:xfrm>
            <a:off x="2363039" y="908720"/>
            <a:ext cx="6705038" cy="179776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9470170-B0D1-43BB-A5D1-E9A39684B5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5157192"/>
            <a:ext cx="1421872" cy="14218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5DDDFF8-FA2A-49C4-8060-CD810ECCCED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293" y="116632"/>
            <a:ext cx="923395" cy="1145972"/>
          </a:xfrm>
          <a:prstGeom prst="rect">
            <a:avLst/>
          </a:prstGeom>
        </p:spPr>
      </p:pic>
      <p:sp>
        <p:nvSpPr>
          <p:cNvPr id="9" name="Titolo 1"/>
          <p:cNvSpPr txBox="1">
            <a:spLocks/>
          </p:cNvSpPr>
          <p:nvPr/>
        </p:nvSpPr>
        <p:spPr>
          <a:xfrm>
            <a:off x="5724128" y="4953374"/>
            <a:ext cx="1763688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PREVENZIONE DELLA VIOLENZA DI  GENERE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4149002" y="5006354"/>
            <a:ext cx="1763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PRESERVAZIONE DELLA  FERTILITA’ 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411760" y="4918580"/>
            <a:ext cx="1763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GRAVIDANZA SICURA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5306CD0A-D1FF-42E7-8B56-782298ABC8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625" t="50000"/>
          <a:stretch/>
        </p:blipFill>
        <p:spPr>
          <a:xfrm>
            <a:off x="2411760" y="3645024"/>
            <a:ext cx="6617940" cy="1797769"/>
          </a:xfrm>
          <a:prstGeom prst="rect">
            <a:avLst/>
          </a:prstGeom>
        </p:spPr>
      </p:pic>
      <p:sp>
        <p:nvSpPr>
          <p:cNvPr id="13" name="Titolo 1"/>
          <p:cNvSpPr txBox="1">
            <a:spLocks/>
          </p:cNvSpPr>
          <p:nvPr/>
        </p:nvSpPr>
        <p:spPr>
          <a:xfrm>
            <a:off x="2411760" y="2456510"/>
            <a:ext cx="1396991" cy="709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STILI DI VITA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4067944" y="2420888"/>
            <a:ext cx="1763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PREVENZIONE MALATTIE SESSUALMENTE TRASMISSIBILI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5738586" y="2524428"/>
            <a:ext cx="1763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BENIFICI NON CONTRACCETTIVI DEI CONTRACCETTTIVI ORMONALI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7308304" y="2348880"/>
            <a:ext cx="19442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COUNSELING PRECONCEZIONALE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7373415" y="5022120"/>
            <a:ext cx="17636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200" b="1" i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EDUCAZIONE AL RISPETTO DELLA DONNA</a:t>
            </a:r>
            <a:endParaRPr lang="en-GB" sz="1200" b="1" i="1" dirty="0">
              <a:ln/>
              <a:solidFill>
                <a:schemeClr val="accent1"/>
              </a:solidFill>
              <a:ea typeface="+mn-ea"/>
              <a:cs typeface="+mn-cs"/>
            </a:endParaRPr>
          </a:p>
        </p:txBody>
      </p:sp>
      <p:sp>
        <p:nvSpPr>
          <p:cNvPr id="20" name="Titolo 1"/>
          <p:cNvSpPr>
            <a:spLocks noGrp="1"/>
          </p:cNvSpPr>
          <p:nvPr>
            <p:ph type="title"/>
          </p:nvPr>
        </p:nvSpPr>
        <p:spPr>
          <a:xfrm>
            <a:off x="144016" y="4014192"/>
            <a:ext cx="2123728" cy="1143000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ln/>
                <a:solidFill>
                  <a:schemeClr val="accent1"/>
                </a:solidFill>
                <a:ea typeface="+mn-ea"/>
                <a:cs typeface="+mn-cs"/>
              </a:rPr>
              <a:t>1-8 </a:t>
            </a:r>
            <a:r>
              <a:rPr lang="en-GB" sz="1800" b="1" dirty="0" err="1">
                <a:ln/>
                <a:solidFill>
                  <a:schemeClr val="accent1"/>
                </a:solidFill>
                <a:ea typeface="+mn-ea"/>
                <a:cs typeface="+mn-cs"/>
              </a:rPr>
              <a:t>marzo</a:t>
            </a:r>
            <a:r>
              <a:rPr lang="en-GB" sz="1800" b="1" dirty="0">
                <a:ln/>
                <a:solidFill>
                  <a:schemeClr val="accent1"/>
                </a:solidFill>
                <a:ea typeface="+mn-ea"/>
                <a:cs typeface="+mn-cs"/>
              </a:rPr>
              <a:t> 2017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813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1D7804DB-724E-45ED-975E-0873EFF327E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83006"/>
            <a:ext cx="4499992" cy="337499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F434A9E3-D87E-4245-8DB7-BBF4BB0471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0"/>
            <a:ext cx="5143500" cy="6858000"/>
          </a:xfrm>
          <a:prstGeom prst="rect">
            <a:avLst/>
          </a:prstGeom>
        </p:spPr>
      </p:pic>
      <p:pic>
        <p:nvPicPr>
          <p:cNvPr id="6" name="Picture 2" descr="http://www.comune.torino.it/iter/iniziative/la_scuola_adotta_un_monumento/img/adotta.jpg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E30529EB-C478-429B-B7A7-7260C21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401259" y="1995625"/>
            <a:ext cx="1152128" cy="120397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isultati immagini per liceo avogadro torin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4780EA51-198E-4D45-A508-294F1B4AD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0132" y="1829468"/>
            <a:ext cx="1173464" cy="158417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isultati immagini per immagine calendario  28 maggio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A0CDC329-00C0-4A0D-A241-34FF523E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10260" y="10745"/>
            <a:ext cx="1749361" cy="1749361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ttore 1 8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chemeClr val="accent3">
                <a:lumMod val="20000"/>
                <a:lumOff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139953" y="10745"/>
            <a:ext cx="5103900" cy="341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89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51520" y="1926992"/>
            <a:ext cx="850567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b="1" dirty="0" err="1">
                <a:ln/>
                <a:solidFill>
                  <a:schemeClr val="bg1">
                    <a:lumMod val="50000"/>
                  </a:schemeClr>
                </a:solidFill>
              </a:rPr>
              <a:t>C</a:t>
            </a:r>
            <a:r>
              <a:rPr lang="it-IT" sz="2000" b="1" dirty="0" err="1" smtClean="0">
                <a:ln/>
                <a:solidFill>
                  <a:schemeClr val="bg1">
                    <a:lumMod val="50000"/>
                  </a:schemeClr>
                </a:solidFill>
              </a:rPr>
              <a:t>oprogettazione</a:t>
            </a:r>
            <a:r>
              <a:rPr lang="it-IT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000" b="1" dirty="0" smtClean="0">
                <a:solidFill>
                  <a:schemeClr val="bg1">
                    <a:lumMod val="65000"/>
                  </a:schemeClr>
                </a:solidFill>
              </a:rPr>
              <a:t>di un </a:t>
            </a: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nuovo progetto di </a:t>
            </a:r>
            <a:r>
              <a:rPr lang="it-IT" sz="2000" b="1" dirty="0">
                <a:ln/>
                <a:solidFill>
                  <a:schemeClr val="bg1">
                    <a:lumMod val="50000"/>
                  </a:schemeClr>
                </a:solidFill>
              </a:rPr>
              <a:t>accoglienza delle donne rifugiate promosso dall’Associazione Articolo 10 che contempla informazione </a:t>
            </a:r>
            <a:r>
              <a:rPr lang="it-IT" sz="2000" b="1" dirty="0">
                <a:ln/>
                <a:solidFill>
                  <a:schemeClr val="bg1">
                    <a:lumMod val="65000"/>
                  </a:schemeClr>
                </a:solidFill>
              </a:rPr>
              <a:t>sui diritti/doveri</a:t>
            </a: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, sui 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servizi </a:t>
            </a:r>
            <a:r>
              <a:rPr lang="it-IT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per la salute</a:t>
            </a: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, sugli </a:t>
            </a:r>
            <a:r>
              <a:rPr lang="it-IT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stili di vita </a:t>
            </a:r>
            <a:r>
              <a:rPr lang="it-IT" sz="2000" b="1" dirty="0" smtClean="0">
                <a:solidFill>
                  <a:schemeClr val="bg1">
                    <a:lumMod val="65000"/>
                  </a:schemeClr>
                </a:solidFill>
              </a:rPr>
              <a:t>e </a:t>
            </a:r>
            <a:r>
              <a:rPr lang="it-IT" sz="2000" b="1" dirty="0">
                <a:solidFill>
                  <a:schemeClr val="bg1">
                    <a:lumMod val="65000"/>
                  </a:schemeClr>
                </a:solidFill>
              </a:rPr>
              <a:t>sulla conoscenza del paese ospite attraverso i musei cittadini.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366" y="4077072"/>
            <a:ext cx="8636000" cy="226142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D54695A-A291-48CD-B0E6-71C1E5E8101D}"/>
              </a:ext>
            </a:extLst>
          </p:cNvPr>
          <p:cNvSpPr/>
          <p:nvPr/>
        </p:nvSpPr>
        <p:spPr>
          <a:xfrm>
            <a:off x="323528" y="404664"/>
            <a:ext cx="3519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3399"/>
                </a:solidFill>
              </a:rPr>
              <a:t>Percorsi di accoglienza</a:t>
            </a:r>
            <a:endParaRPr lang="it-IT" sz="2800" b="1" dirty="0">
              <a:solidFill>
                <a:srgbClr val="FF3399"/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 flipH="1">
            <a:off x="0" y="6813376"/>
            <a:ext cx="9143999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85986" y="274971"/>
            <a:ext cx="920640" cy="11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704" t="15963" r="71134" b="62134"/>
          <a:stretch/>
        </p:blipFill>
        <p:spPr bwMode="auto">
          <a:xfrm>
            <a:off x="6300192" y="235938"/>
            <a:ext cx="1261242" cy="127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Connettore 1 11"/>
          <p:cNvCxnSpPr/>
          <p:nvPr/>
        </p:nvCxnSpPr>
        <p:spPr>
          <a:xfrm flipH="1">
            <a:off x="0" y="1556792"/>
            <a:ext cx="9180511" cy="4384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3" descr="http://png-1.vector.me/files/images/7/3/738225/universit%C3%A0_degli_studi_di_torino_thumb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EFB"/>
              </a:clrFrom>
              <a:clrTo>
                <a:srgbClr val="FBFEFB">
                  <a:alpha val="0"/>
                </a:srgbClr>
              </a:clrTo>
            </a:clrChange>
            <a:grayscl/>
          </a:blip>
          <a:srcRect/>
          <a:stretch>
            <a:fillRect/>
          </a:stretch>
        </p:blipFill>
        <p:spPr bwMode="auto">
          <a:xfrm>
            <a:off x="6662001" y="3140968"/>
            <a:ext cx="646303" cy="64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http://www.insalutenews.it/in-salute/wp-content/uploads/2014/11/logo-A.O.U.-Citt%C3%A0-della-Salute-e-della-Scienza-di-Torino-520x245-1422630465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174" y="3140968"/>
            <a:ext cx="124728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9245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:\ARIADNE aprile 2017\foto\imm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3588" r="-3389" b="4028"/>
          <a:stretch/>
        </p:blipFill>
        <p:spPr bwMode="auto">
          <a:xfrm>
            <a:off x="6605866" y="5080966"/>
            <a:ext cx="2637401" cy="1515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:\ARIADNE aprile 2017\foto\imm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4912" t="36792" r="15393" b="33480"/>
          <a:stretch/>
        </p:blipFill>
        <p:spPr bwMode="auto">
          <a:xfrm>
            <a:off x="0" y="5080966"/>
            <a:ext cx="3378116" cy="1515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3330560" y="5080966"/>
            <a:ext cx="3275305" cy="1516386"/>
            <a:chOff x="3330561" y="1840606"/>
            <a:chExt cx="3095582" cy="1516386"/>
          </a:xfrm>
        </p:grpSpPr>
        <p:pic>
          <p:nvPicPr>
            <p:cNvPr id="9" name="Picture 3" descr="I:\ARIADNE aprile 2017\foto\imm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2355" t="24114" r="61183" b="31177"/>
            <a:stretch/>
          </p:blipFill>
          <p:spPr bwMode="auto">
            <a:xfrm>
              <a:off x="3330561" y="1840606"/>
              <a:ext cx="1196617" cy="1516386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I:\ARIADNE aprile 2017\foto\imm4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5164" t="24114" r="11852" b="31177"/>
            <a:stretch/>
          </p:blipFill>
          <p:spPr bwMode="auto">
            <a:xfrm>
              <a:off x="4482353" y="1840606"/>
              <a:ext cx="1943790" cy="1516386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" descr="Risultati immagini per logo figo gynecology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416048" y="270146"/>
            <a:ext cx="812136" cy="121463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="http://schemas.openxmlformats.org/drawingml/2006/main" xmlns:r="http://schemas.openxmlformats.org/officeDocument/2006/relationships" xmlns:p="http://schemas.openxmlformats.org/presentationml/2006/main" xmlns="" xmlns:a16="http://schemas.microsoft.com/office/drawing/2014/main" xmlns:mv="urn:schemas-microsoft-com:mac:vml" xmlns:mc="http://schemas.openxmlformats.org/markup-compatibility/2006" id="{9D54695A-A291-48CD-B0E6-71C1E5E8101D}"/>
              </a:ext>
            </a:extLst>
          </p:cNvPr>
          <p:cNvSpPr/>
          <p:nvPr/>
        </p:nvSpPr>
        <p:spPr>
          <a:xfrm>
            <a:off x="323528" y="404664"/>
            <a:ext cx="3519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FF3399"/>
                </a:solidFill>
              </a:rPr>
              <a:t>Percorsi di accoglienza</a:t>
            </a:r>
            <a:endParaRPr lang="it-IT" sz="2800" b="1" dirty="0">
              <a:solidFill>
                <a:srgbClr val="FF3399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98609" y="3442935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Educational Meeting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su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: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anatomia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del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tratto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genitale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prevenzione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delle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malattie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sessualmente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trasmissibili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contraccezione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,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counseling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preconcezionale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e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stili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di vita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sani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lang="en-GB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algn="just">
              <a:spcAft>
                <a:spcPts val="1200"/>
              </a:spcAft>
            </a:pPr>
            <a:r>
              <a:rPr lang="en-GB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F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eedback 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 </a:t>
            </a:r>
            <a:r>
              <a:rPr lang="en-GB" i="1" dirty="0" err="1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coinvolgere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  <a:sym typeface="Wingdings" panose="05000000000000000000" pitchFamily="2" charset="2"/>
              </a:rPr>
              <a:t> </a:t>
            </a:r>
            <a:r>
              <a:rPr lang="en-GB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anche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i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componenti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maschili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delle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i="1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famiglie</a:t>
            </a:r>
            <a:r>
              <a:rPr lang="en-GB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. </a:t>
            </a:r>
            <a:endParaRPr lang="en-GB" i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49818" y="1987679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Sono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stati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organizzati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Focus Groups 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con le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migranti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al fine di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raccogliere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loro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pensieri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circa le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necessità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in termini di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assistenza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sanitaria e di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fornire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informazioni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riguardo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r>
              <a:rPr lang="en-GB" dirty="0" err="1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alla</a:t>
            </a:r>
            <a:r>
              <a:rPr lang="en-GB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salute</a:t>
            </a:r>
            <a:endParaRPr lang="en-GB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 rot="18708215">
            <a:off x="84305" y="2874451"/>
            <a:ext cx="467268" cy="541513"/>
            <a:chOff x="802" y="1390"/>
            <a:chExt cx="762" cy="564"/>
          </a:xfrm>
          <a:noFill/>
        </p:grpSpPr>
        <p:sp>
          <p:nvSpPr>
            <p:cNvPr id="31" name="Freeform 4"/>
            <p:cNvSpPr>
              <a:spLocks/>
            </p:cNvSpPr>
            <p:nvPr/>
          </p:nvSpPr>
          <p:spPr bwMode="auto">
            <a:xfrm rot="21197325" flipH="1">
              <a:off x="1112" y="1390"/>
              <a:ext cx="442" cy="3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5"/>
                </a:cxn>
                <a:cxn ang="0">
                  <a:pos x="69" y="57"/>
                </a:cxn>
                <a:cxn ang="0">
                  <a:pos x="132" y="72"/>
                </a:cxn>
                <a:cxn ang="0">
                  <a:pos x="189" y="90"/>
                </a:cxn>
                <a:cxn ang="0">
                  <a:pos x="248" y="108"/>
                </a:cxn>
                <a:cxn ang="0">
                  <a:pos x="298" y="126"/>
                </a:cxn>
                <a:cxn ang="0">
                  <a:pos x="340" y="144"/>
                </a:cxn>
                <a:cxn ang="0">
                  <a:pos x="379" y="160"/>
                </a:cxn>
                <a:cxn ang="0">
                  <a:pos x="424" y="181"/>
                </a:cxn>
                <a:cxn ang="0">
                  <a:pos x="463" y="205"/>
                </a:cxn>
                <a:cxn ang="0">
                  <a:pos x="508" y="235"/>
                </a:cxn>
                <a:cxn ang="0">
                  <a:pos x="544" y="262"/>
                </a:cxn>
                <a:cxn ang="0">
                  <a:pos x="580" y="289"/>
                </a:cxn>
                <a:cxn ang="0">
                  <a:pos x="613" y="319"/>
                </a:cxn>
                <a:cxn ang="0">
                  <a:pos x="655" y="355"/>
                </a:cxn>
                <a:cxn ang="0">
                  <a:pos x="700" y="397"/>
                </a:cxn>
                <a:cxn ang="0">
                  <a:pos x="726" y="427"/>
                </a:cxn>
                <a:cxn ang="0">
                  <a:pos x="753" y="459"/>
                </a:cxn>
                <a:cxn ang="0">
                  <a:pos x="780" y="490"/>
                </a:cxn>
                <a:cxn ang="0">
                  <a:pos x="804" y="520"/>
                </a:cxn>
                <a:cxn ang="0">
                  <a:pos x="834" y="568"/>
                </a:cxn>
                <a:cxn ang="0">
                  <a:pos x="852" y="607"/>
                </a:cxn>
                <a:cxn ang="0">
                  <a:pos x="952" y="595"/>
                </a:cxn>
                <a:cxn ang="0">
                  <a:pos x="919" y="529"/>
                </a:cxn>
                <a:cxn ang="0">
                  <a:pos x="870" y="459"/>
                </a:cxn>
                <a:cxn ang="0">
                  <a:pos x="819" y="400"/>
                </a:cxn>
                <a:cxn ang="0">
                  <a:pos x="753" y="337"/>
                </a:cxn>
                <a:cxn ang="0">
                  <a:pos x="664" y="247"/>
                </a:cxn>
                <a:cxn ang="0">
                  <a:pos x="565" y="172"/>
                </a:cxn>
                <a:cxn ang="0">
                  <a:pos x="460" y="108"/>
                </a:cxn>
                <a:cxn ang="0">
                  <a:pos x="367" y="69"/>
                </a:cxn>
                <a:cxn ang="0">
                  <a:pos x="251" y="30"/>
                </a:cxn>
                <a:cxn ang="0">
                  <a:pos x="156" y="15"/>
                </a:cxn>
                <a:cxn ang="0">
                  <a:pos x="0" y="0"/>
                </a:cxn>
              </a:cxnLst>
              <a:rect l="0" t="0" r="r" b="b"/>
              <a:pathLst>
                <a:path w="952" h="607">
                  <a:moveTo>
                    <a:pt x="0" y="0"/>
                  </a:moveTo>
                  <a:lnTo>
                    <a:pt x="0" y="45"/>
                  </a:lnTo>
                  <a:lnTo>
                    <a:pt x="69" y="57"/>
                  </a:lnTo>
                  <a:lnTo>
                    <a:pt x="132" y="72"/>
                  </a:lnTo>
                  <a:lnTo>
                    <a:pt x="189" y="90"/>
                  </a:lnTo>
                  <a:lnTo>
                    <a:pt x="248" y="108"/>
                  </a:lnTo>
                  <a:lnTo>
                    <a:pt x="298" y="126"/>
                  </a:lnTo>
                  <a:lnTo>
                    <a:pt x="340" y="144"/>
                  </a:lnTo>
                  <a:lnTo>
                    <a:pt x="379" y="160"/>
                  </a:lnTo>
                  <a:lnTo>
                    <a:pt x="424" y="181"/>
                  </a:lnTo>
                  <a:lnTo>
                    <a:pt x="463" y="205"/>
                  </a:lnTo>
                  <a:lnTo>
                    <a:pt x="508" y="235"/>
                  </a:lnTo>
                  <a:lnTo>
                    <a:pt x="544" y="262"/>
                  </a:lnTo>
                  <a:lnTo>
                    <a:pt x="580" y="289"/>
                  </a:lnTo>
                  <a:lnTo>
                    <a:pt x="613" y="319"/>
                  </a:lnTo>
                  <a:lnTo>
                    <a:pt x="655" y="355"/>
                  </a:lnTo>
                  <a:lnTo>
                    <a:pt x="700" y="397"/>
                  </a:lnTo>
                  <a:lnTo>
                    <a:pt x="726" y="427"/>
                  </a:lnTo>
                  <a:lnTo>
                    <a:pt x="753" y="459"/>
                  </a:lnTo>
                  <a:lnTo>
                    <a:pt x="780" y="490"/>
                  </a:lnTo>
                  <a:lnTo>
                    <a:pt x="804" y="520"/>
                  </a:lnTo>
                  <a:lnTo>
                    <a:pt x="834" y="568"/>
                  </a:lnTo>
                  <a:lnTo>
                    <a:pt x="852" y="607"/>
                  </a:lnTo>
                  <a:lnTo>
                    <a:pt x="952" y="595"/>
                  </a:lnTo>
                  <a:lnTo>
                    <a:pt x="919" y="529"/>
                  </a:lnTo>
                  <a:lnTo>
                    <a:pt x="870" y="459"/>
                  </a:lnTo>
                  <a:lnTo>
                    <a:pt x="819" y="400"/>
                  </a:lnTo>
                  <a:lnTo>
                    <a:pt x="753" y="337"/>
                  </a:lnTo>
                  <a:lnTo>
                    <a:pt x="664" y="247"/>
                  </a:lnTo>
                  <a:lnTo>
                    <a:pt x="565" y="172"/>
                  </a:lnTo>
                  <a:lnTo>
                    <a:pt x="460" y="108"/>
                  </a:lnTo>
                  <a:lnTo>
                    <a:pt x="367" y="69"/>
                  </a:lnTo>
                  <a:lnTo>
                    <a:pt x="251" y="30"/>
                  </a:lnTo>
                  <a:lnTo>
                    <a:pt x="156" y="1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it-IT" sz="2400" kern="0">
                <a:solidFill>
                  <a:prstClr val="black"/>
                </a:solidFill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auto">
            <a:xfrm rot="21197325" flipH="1">
              <a:off x="825" y="1706"/>
              <a:ext cx="227" cy="248"/>
            </a:xfrm>
            <a:custGeom>
              <a:avLst/>
              <a:gdLst/>
              <a:ahLst/>
              <a:cxnLst>
                <a:cxn ang="0">
                  <a:pos x="0" y="335"/>
                </a:cxn>
                <a:cxn ang="0">
                  <a:pos x="0" y="434"/>
                </a:cxn>
                <a:cxn ang="0">
                  <a:pos x="20" y="409"/>
                </a:cxn>
                <a:cxn ang="0">
                  <a:pos x="42" y="383"/>
                </a:cxn>
                <a:cxn ang="0">
                  <a:pos x="71" y="356"/>
                </a:cxn>
                <a:cxn ang="0">
                  <a:pos x="107" y="325"/>
                </a:cxn>
                <a:cxn ang="0">
                  <a:pos x="142" y="291"/>
                </a:cxn>
                <a:cxn ang="0">
                  <a:pos x="178" y="259"/>
                </a:cxn>
                <a:cxn ang="0">
                  <a:pos x="211" y="232"/>
                </a:cxn>
                <a:cxn ang="0">
                  <a:pos x="241" y="208"/>
                </a:cxn>
                <a:cxn ang="0">
                  <a:pos x="274" y="186"/>
                </a:cxn>
                <a:cxn ang="0">
                  <a:pos x="308" y="164"/>
                </a:cxn>
                <a:cxn ang="0">
                  <a:pos x="348" y="141"/>
                </a:cxn>
                <a:cxn ang="0">
                  <a:pos x="385" y="123"/>
                </a:cxn>
                <a:cxn ang="0">
                  <a:pos x="423" y="107"/>
                </a:cxn>
                <a:cxn ang="0">
                  <a:pos x="463" y="90"/>
                </a:cxn>
                <a:cxn ang="0">
                  <a:pos x="493" y="76"/>
                </a:cxn>
                <a:cxn ang="0">
                  <a:pos x="493" y="0"/>
                </a:cxn>
                <a:cxn ang="0">
                  <a:pos x="439" y="15"/>
                </a:cxn>
                <a:cxn ang="0">
                  <a:pos x="360" y="49"/>
                </a:cxn>
                <a:cxn ang="0">
                  <a:pos x="259" y="92"/>
                </a:cxn>
                <a:cxn ang="0">
                  <a:pos x="185" y="138"/>
                </a:cxn>
                <a:cxn ang="0">
                  <a:pos x="117" y="204"/>
                </a:cxn>
                <a:cxn ang="0">
                  <a:pos x="50" y="259"/>
                </a:cxn>
                <a:cxn ang="0">
                  <a:pos x="0" y="312"/>
                </a:cxn>
                <a:cxn ang="0">
                  <a:pos x="0" y="433"/>
                </a:cxn>
                <a:cxn ang="0">
                  <a:pos x="0" y="431"/>
                </a:cxn>
                <a:cxn ang="0">
                  <a:pos x="0" y="335"/>
                </a:cxn>
              </a:cxnLst>
              <a:rect l="0" t="0" r="r" b="b"/>
              <a:pathLst>
                <a:path w="493" h="434">
                  <a:moveTo>
                    <a:pt x="0" y="335"/>
                  </a:moveTo>
                  <a:lnTo>
                    <a:pt x="0" y="434"/>
                  </a:lnTo>
                  <a:lnTo>
                    <a:pt x="20" y="409"/>
                  </a:lnTo>
                  <a:lnTo>
                    <a:pt x="42" y="383"/>
                  </a:lnTo>
                  <a:lnTo>
                    <a:pt x="71" y="356"/>
                  </a:lnTo>
                  <a:lnTo>
                    <a:pt x="107" y="325"/>
                  </a:lnTo>
                  <a:lnTo>
                    <a:pt x="142" y="291"/>
                  </a:lnTo>
                  <a:lnTo>
                    <a:pt x="178" y="259"/>
                  </a:lnTo>
                  <a:lnTo>
                    <a:pt x="211" y="232"/>
                  </a:lnTo>
                  <a:lnTo>
                    <a:pt x="241" y="208"/>
                  </a:lnTo>
                  <a:lnTo>
                    <a:pt x="274" y="186"/>
                  </a:lnTo>
                  <a:lnTo>
                    <a:pt x="308" y="164"/>
                  </a:lnTo>
                  <a:lnTo>
                    <a:pt x="348" y="141"/>
                  </a:lnTo>
                  <a:lnTo>
                    <a:pt x="385" y="123"/>
                  </a:lnTo>
                  <a:lnTo>
                    <a:pt x="423" y="107"/>
                  </a:lnTo>
                  <a:lnTo>
                    <a:pt x="463" y="90"/>
                  </a:lnTo>
                  <a:lnTo>
                    <a:pt x="493" y="76"/>
                  </a:lnTo>
                  <a:lnTo>
                    <a:pt x="493" y="0"/>
                  </a:lnTo>
                  <a:lnTo>
                    <a:pt x="439" y="15"/>
                  </a:lnTo>
                  <a:lnTo>
                    <a:pt x="360" y="49"/>
                  </a:lnTo>
                  <a:lnTo>
                    <a:pt x="259" y="92"/>
                  </a:lnTo>
                  <a:lnTo>
                    <a:pt x="185" y="138"/>
                  </a:lnTo>
                  <a:lnTo>
                    <a:pt x="117" y="204"/>
                  </a:lnTo>
                  <a:lnTo>
                    <a:pt x="50" y="259"/>
                  </a:lnTo>
                  <a:lnTo>
                    <a:pt x="0" y="312"/>
                  </a:lnTo>
                  <a:lnTo>
                    <a:pt x="0" y="433"/>
                  </a:lnTo>
                  <a:lnTo>
                    <a:pt x="0" y="431"/>
                  </a:lnTo>
                  <a:lnTo>
                    <a:pt x="0" y="335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it-IT" sz="2400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6"/>
            <p:cNvSpPr>
              <a:spLocks/>
            </p:cNvSpPr>
            <p:nvPr/>
          </p:nvSpPr>
          <p:spPr bwMode="auto">
            <a:xfrm rot="21197325" flipH="1">
              <a:off x="1059" y="1781"/>
              <a:ext cx="273" cy="1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83"/>
                </a:cxn>
                <a:cxn ang="0">
                  <a:pos x="38" y="90"/>
                </a:cxn>
                <a:cxn ang="0">
                  <a:pos x="77" y="97"/>
                </a:cxn>
                <a:cxn ang="0">
                  <a:pos x="114" y="106"/>
                </a:cxn>
                <a:cxn ang="0">
                  <a:pos x="152" y="115"/>
                </a:cxn>
                <a:cxn ang="0">
                  <a:pos x="196" y="126"/>
                </a:cxn>
                <a:cxn ang="0">
                  <a:pos x="244" y="138"/>
                </a:cxn>
                <a:cxn ang="0">
                  <a:pos x="304" y="156"/>
                </a:cxn>
                <a:cxn ang="0">
                  <a:pos x="362" y="172"/>
                </a:cxn>
                <a:cxn ang="0">
                  <a:pos x="400" y="185"/>
                </a:cxn>
                <a:cxn ang="0">
                  <a:pos x="445" y="203"/>
                </a:cxn>
                <a:cxn ang="0">
                  <a:pos x="494" y="223"/>
                </a:cxn>
                <a:cxn ang="0">
                  <a:pos x="538" y="243"/>
                </a:cxn>
                <a:cxn ang="0">
                  <a:pos x="570" y="259"/>
                </a:cxn>
                <a:cxn ang="0">
                  <a:pos x="589" y="270"/>
                </a:cxn>
                <a:cxn ang="0">
                  <a:pos x="589" y="167"/>
                </a:cxn>
                <a:cxn ang="0">
                  <a:pos x="552" y="141"/>
                </a:cxn>
                <a:cxn ang="0">
                  <a:pos x="478" y="105"/>
                </a:cxn>
                <a:cxn ang="0">
                  <a:pos x="392" y="69"/>
                </a:cxn>
                <a:cxn ang="0">
                  <a:pos x="315" y="49"/>
                </a:cxn>
                <a:cxn ang="0">
                  <a:pos x="226" y="24"/>
                </a:cxn>
                <a:cxn ang="0">
                  <a:pos x="137" y="7"/>
                </a:cxn>
                <a:cxn ang="0">
                  <a:pos x="74" y="1"/>
                </a:cxn>
                <a:cxn ang="0">
                  <a:pos x="0" y="0"/>
                </a:cxn>
              </a:cxnLst>
              <a:rect l="0" t="0" r="r" b="b"/>
              <a:pathLst>
                <a:path w="589" h="270">
                  <a:moveTo>
                    <a:pt x="0" y="0"/>
                  </a:moveTo>
                  <a:lnTo>
                    <a:pt x="0" y="83"/>
                  </a:lnTo>
                  <a:lnTo>
                    <a:pt x="38" y="90"/>
                  </a:lnTo>
                  <a:lnTo>
                    <a:pt x="77" y="97"/>
                  </a:lnTo>
                  <a:lnTo>
                    <a:pt x="114" y="106"/>
                  </a:lnTo>
                  <a:lnTo>
                    <a:pt x="152" y="115"/>
                  </a:lnTo>
                  <a:lnTo>
                    <a:pt x="196" y="126"/>
                  </a:lnTo>
                  <a:lnTo>
                    <a:pt x="244" y="138"/>
                  </a:lnTo>
                  <a:lnTo>
                    <a:pt x="304" y="156"/>
                  </a:lnTo>
                  <a:lnTo>
                    <a:pt x="362" y="172"/>
                  </a:lnTo>
                  <a:lnTo>
                    <a:pt x="400" y="185"/>
                  </a:lnTo>
                  <a:lnTo>
                    <a:pt x="445" y="203"/>
                  </a:lnTo>
                  <a:lnTo>
                    <a:pt x="494" y="223"/>
                  </a:lnTo>
                  <a:lnTo>
                    <a:pt x="538" y="243"/>
                  </a:lnTo>
                  <a:lnTo>
                    <a:pt x="570" y="259"/>
                  </a:lnTo>
                  <a:lnTo>
                    <a:pt x="589" y="270"/>
                  </a:lnTo>
                  <a:lnTo>
                    <a:pt x="589" y="167"/>
                  </a:lnTo>
                  <a:lnTo>
                    <a:pt x="552" y="141"/>
                  </a:lnTo>
                  <a:lnTo>
                    <a:pt x="478" y="105"/>
                  </a:lnTo>
                  <a:lnTo>
                    <a:pt x="392" y="69"/>
                  </a:lnTo>
                  <a:lnTo>
                    <a:pt x="315" y="49"/>
                  </a:lnTo>
                  <a:lnTo>
                    <a:pt x="226" y="24"/>
                  </a:lnTo>
                  <a:lnTo>
                    <a:pt x="137" y="7"/>
                  </a:lnTo>
                  <a:lnTo>
                    <a:pt x="74" y="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it-IT" sz="2400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7"/>
            <p:cNvSpPr>
              <a:spLocks/>
            </p:cNvSpPr>
            <p:nvPr/>
          </p:nvSpPr>
          <p:spPr bwMode="auto">
            <a:xfrm rot="21197325" flipH="1">
              <a:off x="802" y="1404"/>
              <a:ext cx="762" cy="470"/>
            </a:xfrm>
            <a:custGeom>
              <a:avLst/>
              <a:gdLst/>
              <a:ahLst/>
              <a:cxnLst>
                <a:cxn ang="0">
                  <a:pos x="90" y="0"/>
                </a:cxn>
                <a:cxn ang="0">
                  <a:pos x="189" y="0"/>
                </a:cxn>
                <a:cxn ang="0">
                  <a:pos x="291" y="6"/>
                </a:cxn>
                <a:cxn ang="0">
                  <a:pos x="386" y="21"/>
                </a:cxn>
                <a:cxn ang="0">
                  <a:pos x="496" y="45"/>
                </a:cxn>
                <a:cxn ang="0">
                  <a:pos x="601" y="78"/>
                </a:cxn>
                <a:cxn ang="0">
                  <a:pos x="712" y="123"/>
                </a:cxn>
                <a:cxn ang="0">
                  <a:pos x="811" y="170"/>
                </a:cxn>
                <a:cxn ang="0">
                  <a:pos x="905" y="217"/>
                </a:cxn>
                <a:cxn ang="0">
                  <a:pos x="1001" y="271"/>
                </a:cxn>
                <a:cxn ang="0">
                  <a:pos x="1091" y="331"/>
                </a:cxn>
                <a:cxn ang="0">
                  <a:pos x="1178" y="400"/>
                </a:cxn>
                <a:cxn ang="0">
                  <a:pos x="1249" y="469"/>
                </a:cxn>
                <a:cxn ang="0">
                  <a:pos x="1297" y="533"/>
                </a:cxn>
                <a:cxn ang="0">
                  <a:pos x="1596" y="512"/>
                </a:cxn>
                <a:cxn ang="0">
                  <a:pos x="1494" y="557"/>
                </a:cxn>
                <a:cxn ang="0">
                  <a:pos x="1423" y="593"/>
                </a:cxn>
                <a:cxn ang="0">
                  <a:pos x="1364" y="630"/>
                </a:cxn>
                <a:cxn ang="0">
                  <a:pos x="1307" y="676"/>
                </a:cxn>
                <a:cxn ang="0">
                  <a:pos x="1240" y="736"/>
                </a:cxn>
                <a:cxn ang="0">
                  <a:pos x="1178" y="796"/>
                </a:cxn>
                <a:cxn ang="0">
                  <a:pos x="1124" y="811"/>
                </a:cxn>
                <a:cxn ang="0">
                  <a:pos x="1068" y="783"/>
                </a:cxn>
                <a:cxn ang="0">
                  <a:pos x="999" y="755"/>
                </a:cxn>
                <a:cxn ang="0">
                  <a:pos x="936" y="735"/>
                </a:cxn>
                <a:cxn ang="0">
                  <a:pos x="864" y="715"/>
                </a:cxn>
                <a:cxn ang="0">
                  <a:pos x="791" y="696"/>
                </a:cxn>
                <a:cxn ang="0">
                  <a:pos x="720" y="681"/>
                </a:cxn>
                <a:cxn ang="0">
                  <a:pos x="652" y="666"/>
                </a:cxn>
                <a:cxn ang="0">
                  <a:pos x="560" y="652"/>
                </a:cxn>
                <a:cxn ang="0">
                  <a:pos x="896" y="542"/>
                </a:cxn>
                <a:cxn ang="0">
                  <a:pos x="817" y="439"/>
                </a:cxn>
                <a:cxn ang="0">
                  <a:pos x="757" y="379"/>
                </a:cxn>
                <a:cxn ang="0">
                  <a:pos x="670" y="298"/>
                </a:cxn>
                <a:cxn ang="0">
                  <a:pos x="595" y="235"/>
                </a:cxn>
                <a:cxn ang="0">
                  <a:pos x="535" y="188"/>
                </a:cxn>
                <a:cxn ang="0">
                  <a:pos x="460" y="141"/>
                </a:cxn>
                <a:cxn ang="0">
                  <a:pos x="383" y="102"/>
                </a:cxn>
                <a:cxn ang="0">
                  <a:pos x="291" y="69"/>
                </a:cxn>
                <a:cxn ang="0">
                  <a:pos x="192" y="45"/>
                </a:cxn>
                <a:cxn ang="0">
                  <a:pos x="87" y="24"/>
                </a:cxn>
              </a:cxnLst>
              <a:rect l="0" t="0" r="r" b="b"/>
              <a:pathLst>
                <a:path w="1645" h="823">
                  <a:moveTo>
                    <a:pt x="0" y="6"/>
                  </a:moveTo>
                  <a:lnTo>
                    <a:pt x="90" y="0"/>
                  </a:lnTo>
                  <a:lnTo>
                    <a:pt x="135" y="0"/>
                  </a:lnTo>
                  <a:lnTo>
                    <a:pt x="189" y="0"/>
                  </a:lnTo>
                  <a:lnTo>
                    <a:pt x="240" y="3"/>
                  </a:lnTo>
                  <a:lnTo>
                    <a:pt x="291" y="6"/>
                  </a:lnTo>
                  <a:lnTo>
                    <a:pt x="341" y="12"/>
                  </a:lnTo>
                  <a:lnTo>
                    <a:pt x="386" y="21"/>
                  </a:lnTo>
                  <a:lnTo>
                    <a:pt x="436" y="30"/>
                  </a:lnTo>
                  <a:lnTo>
                    <a:pt x="496" y="45"/>
                  </a:lnTo>
                  <a:lnTo>
                    <a:pt x="550" y="63"/>
                  </a:lnTo>
                  <a:lnTo>
                    <a:pt x="601" y="78"/>
                  </a:lnTo>
                  <a:lnTo>
                    <a:pt x="658" y="99"/>
                  </a:lnTo>
                  <a:lnTo>
                    <a:pt x="712" y="123"/>
                  </a:lnTo>
                  <a:lnTo>
                    <a:pt x="766" y="147"/>
                  </a:lnTo>
                  <a:lnTo>
                    <a:pt x="811" y="170"/>
                  </a:lnTo>
                  <a:lnTo>
                    <a:pt x="862" y="194"/>
                  </a:lnTo>
                  <a:lnTo>
                    <a:pt x="905" y="217"/>
                  </a:lnTo>
                  <a:lnTo>
                    <a:pt x="953" y="244"/>
                  </a:lnTo>
                  <a:lnTo>
                    <a:pt x="1001" y="271"/>
                  </a:lnTo>
                  <a:lnTo>
                    <a:pt x="1049" y="304"/>
                  </a:lnTo>
                  <a:lnTo>
                    <a:pt x="1091" y="331"/>
                  </a:lnTo>
                  <a:lnTo>
                    <a:pt x="1136" y="367"/>
                  </a:lnTo>
                  <a:lnTo>
                    <a:pt x="1178" y="400"/>
                  </a:lnTo>
                  <a:lnTo>
                    <a:pt x="1217" y="433"/>
                  </a:lnTo>
                  <a:lnTo>
                    <a:pt x="1249" y="469"/>
                  </a:lnTo>
                  <a:lnTo>
                    <a:pt x="1276" y="500"/>
                  </a:lnTo>
                  <a:lnTo>
                    <a:pt x="1297" y="533"/>
                  </a:lnTo>
                  <a:lnTo>
                    <a:pt x="1645" y="489"/>
                  </a:lnTo>
                  <a:lnTo>
                    <a:pt x="1596" y="512"/>
                  </a:lnTo>
                  <a:lnTo>
                    <a:pt x="1539" y="536"/>
                  </a:lnTo>
                  <a:lnTo>
                    <a:pt x="1494" y="557"/>
                  </a:lnTo>
                  <a:lnTo>
                    <a:pt x="1460" y="573"/>
                  </a:lnTo>
                  <a:lnTo>
                    <a:pt x="1423" y="593"/>
                  </a:lnTo>
                  <a:lnTo>
                    <a:pt x="1393" y="611"/>
                  </a:lnTo>
                  <a:lnTo>
                    <a:pt x="1364" y="630"/>
                  </a:lnTo>
                  <a:lnTo>
                    <a:pt x="1335" y="653"/>
                  </a:lnTo>
                  <a:lnTo>
                    <a:pt x="1307" y="676"/>
                  </a:lnTo>
                  <a:lnTo>
                    <a:pt x="1273" y="705"/>
                  </a:lnTo>
                  <a:lnTo>
                    <a:pt x="1240" y="736"/>
                  </a:lnTo>
                  <a:lnTo>
                    <a:pt x="1211" y="762"/>
                  </a:lnTo>
                  <a:lnTo>
                    <a:pt x="1178" y="796"/>
                  </a:lnTo>
                  <a:lnTo>
                    <a:pt x="1151" y="823"/>
                  </a:lnTo>
                  <a:lnTo>
                    <a:pt x="1124" y="811"/>
                  </a:lnTo>
                  <a:lnTo>
                    <a:pt x="1097" y="796"/>
                  </a:lnTo>
                  <a:lnTo>
                    <a:pt x="1068" y="783"/>
                  </a:lnTo>
                  <a:lnTo>
                    <a:pt x="1034" y="769"/>
                  </a:lnTo>
                  <a:lnTo>
                    <a:pt x="999" y="755"/>
                  </a:lnTo>
                  <a:lnTo>
                    <a:pt x="967" y="744"/>
                  </a:lnTo>
                  <a:lnTo>
                    <a:pt x="936" y="735"/>
                  </a:lnTo>
                  <a:lnTo>
                    <a:pt x="901" y="724"/>
                  </a:lnTo>
                  <a:lnTo>
                    <a:pt x="864" y="715"/>
                  </a:lnTo>
                  <a:lnTo>
                    <a:pt x="826" y="705"/>
                  </a:lnTo>
                  <a:lnTo>
                    <a:pt x="791" y="696"/>
                  </a:lnTo>
                  <a:lnTo>
                    <a:pt x="757" y="687"/>
                  </a:lnTo>
                  <a:lnTo>
                    <a:pt x="720" y="681"/>
                  </a:lnTo>
                  <a:lnTo>
                    <a:pt x="685" y="673"/>
                  </a:lnTo>
                  <a:lnTo>
                    <a:pt x="652" y="666"/>
                  </a:lnTo>
                  <a:lnTo>
                    <a:pt x="613" y="658"/>
                  </a:lnTo>
                  <a:lnTo>
                    <a:pt x="560" y="652"/>
                  </a:lnTo>
                  <a:lnTo>
                    <a:pt x="920" y="590"/>
                  </a:lnTo>
                  <a:lnTo>
                    <a:pt x="896" y="542"/>
                  </a:lnTo>
                  <a:lnTo>
                    <a:pt x="868" y="506"/>
                  </a:lnTo>
                  <a:lnTo>
                    <a:pt x="817" y="439"/>
                  </a:lnTo>
                  <a:lnTo>
                    <a:pt x="787" y="409"/>
                  </a:lnTo>
                  <a:lnTo>
                    <a:pt x="757" y="379"/>
                  </a:lnTo>
                  <a:lnTo>
                    <a:pt x="703" y="328"/>
                  </a:lnTo>
                  <a:lnTo>
                    <a:pt x="670" y="298"/>
                  </a:lnTo>
                  <a:lnTo>
                    <a:pt x="631" y="262"/>
                  </a:lnTo>
                  <a:lnTo>
                    <a:pt x="595" y="235"/>
                  </a:lnTo>
                  <a:lnTo>
                    <a:pt x="565" y="211"/>
                  </a:lnTo>
                  <a:lnTo>
                    <a:pt x="535" y="188"/>
                  </a:lnTo>
                  <a:lnTo>
                    <a:pt x="499" y="164"/>
                  </a:lnTo>
                  <a:lnTo>
                    <a:pt x="460" y="141"/>
                  </a:lnTo>
                  <a:lnTo>
                    <a:pt x="421" y="123"/>
                  </a:lnTo>
                  <a:lnTo>
                    <a:pt x="383" y="102"/>
                  </a:lnTo>
                  <a:lnTo>
                    <a:pt x="335" y="84"/>
                  </a:lnTo>
                  <a:lnTo>
                    <a:pt x="291" y="69"/>
                  </a:lnTo>
                  <a:lnTo>
                    <a:pt x="240" y="57"/>
                  </a:lnTo>
                  <a:lnTo>
                    <a:pt x="192" y="45"/>
                  </a:lnTo>
                  <a:lnTo>
                    <a:pt x="141" y="33"/>
                  </a:lnTo>
                  <a:lnTo>
                    <a:pt x="87" y="24"/>
                  </a:lnTo>
                  <a:lnTo>
                    <a:pt x="0" y="6"/>
                  </a:lnTo>
                  <a:close/>
                </a:path>
              </a:pathLst>
            </a:custGeom>
            <a:grpFill/>
            <a:ln>
              <a:solidFill>
                <a:schemeClr val="bg1">
                  <a:lumMod val="85000"/>
                </a:schemeClr>
              </a:solidFill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lnSpc>
                  <a:spcPct val="80000"/>
                </a:lnSpc>
                <a:defRPr/>
              </a:pPr>
              <a:endParaRPr lang="it-IT" sz="2400" kern="0">
                <a:solidFill>
                  <a:prstClr val="black"/>
                </a:solidFill>
              </a:endParaRPr>
            </a:p>
          </p:txBody>
        </p:sp>
      </p:grpSp>
      <p:cxnSp>
        <p:nvCxnSpPr>
          <p:cNvPr id="36" name="Connettore 1 35"/>
          <p:cNvCxnSpPr/>
          <p:nvPr/>
        </p:nvCxnSpPr>
        <p:spPr>
          <a:xfrm flipH="1">
            <a:off x="0" y="1556792"/>
            <a:ext cx="9180511" cy="43847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85986" y="274971"/>
            <a:ext cx="920640" cy="11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704" t="15963" r="71134" b="62134"/>
          <a:stretch/>
        </p:blipFill>
        <p:spPr bwMode="auto">
          <a:xfrm>
            <a:off x="6300192" y="235938"/>
            <a:ext cx="1261242" cy="127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398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497</Words>
  <Application>Microsoft Macintosh PowerPoint</Application>
  <PresentationFormat>Presentazione su schermo (4:3)</PresentationFormat>
  <Paragraphs>91</Paragraphs>
  <Slides>28</Slides>
  <Notes>1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1-8 marzo 2017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Manager/>
  <Company>Hewlett-Packard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qwer1234</dc:creator>
  <cp:keywords/>
  <dc:description/>
  <cp:lastModifiedBy>cristina</cp:lastModifiedBy>
  <cp:revision>288</cp:revision>
  <cp:lastPrinted>2017-12-20T17:08:23Z</cp:lastPrinted>
  <dcterms:created xsi:type="dcterms:W3CDTF">2018-01-23T10:19:59Z</dcterms:created>
  <dcterms:modified xsi:type="dcterms:W3CDTF">2018-01-23T10:21:42Z</dcterms:modified>
  <cp:category/>
</cp:coreProperties>
</file>